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18230f24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18230f24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7b3e0b9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7b3e0b9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a5c7e34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a5c7e34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a5c7e34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a5c7e34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a5c7e34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a5c7e34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a5c7e34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a5c7e34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a5c7e34e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a5c7e34e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a5c7e34e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a5c7e34e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a5c7e34e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a5c7e34e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79c27fa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9c27fa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18ed037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18ed037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18ed0371c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18ed0371c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18ed0371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18ed0371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8ed0371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8ed0371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8ed0371c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8ed0371c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8ed0371c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8ed0371c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18ed0371c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18ed0371c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18ed0371c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18ed0371c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79c27fa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79c27fa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a5ebb27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a5ebb27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a5ebb27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a5ebb27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8ed0371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8ed0371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a5ebb27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a5ebb27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a5ebb2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a5ebb2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a5ebb27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a5ebb27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79c27fa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79c27fa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18ed0371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18ed0371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18ed0371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18ed0371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8ed0371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18ed0371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18ed0371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18ed0371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18ed0371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18ed0371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18ed037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18ed037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8230f2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8230f2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18ed0371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18ed037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18ed0371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18ed0371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18ed0371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8ed0371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18ed0371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18ed0371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18ed0371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18ed0371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a69a7c0d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a69a7c0d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18ed0371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18ed0371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18ed0371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18ed0371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8ed0371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8ed0371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18ed0371c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18ed0371c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18ed0371c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18ed0371c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18ed0371c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18ed0371c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18ed0371c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18ed0371c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79c27fa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79c27fa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18ed0371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18ed0371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79c27fa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9c27fa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18ed0371c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18ed0371c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18ed0371c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8ed0371c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18ed0371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18ed0371c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gif"/><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jpg"/><Relationship Id="rId4" Type="http://schemas.openxmlformats.org/officeDocument/2006/relationships/image" Target="../media/image5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jpg"/><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Aircraft" TargetMode="External"/><Relationship Id="rId4" Type="http://schemas.openxmlformats.org/officeDocument/2006/relationships/hyperlink" Target="https://en.wikipedia.org/wiki/Satellite_navigation" TargetMode="External"/><Relationship Id="rId5" Type="http://schemas.openxmlformats.org/officeDocument/2006/relationships/hyperlink" Target="https://en.wikipedia.org/wiki/Air_traffic_control" TargetMode="External"/><Relationship Id="rId6" Type="http://schemas.openxmlformats.org/officeDocument/2006/relationships/hyperlink" Target="https://en.wikipedia.org/wiki/Situational_awareness" TargetMode="External"/><Relationship Id="rId7" Type="http://schemas.openxmlformats.org/officeDocument/2006/relationships/hyperlink" Target="https://en.wikipedia.org/wiki/Self-separation" TargetMode="External"/><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4200" y="-11550"/>
            <a:ext cx="9144000" cy="16731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11700" y="-11550"/>
            <a:ext cx="8520600" cy="167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Connected Vehicle Applications and Protocols</a:t>
            </a:r>
            <a:endParaRPr sz="5000"/>
          </a:p>
        </p:txBody>
      </p:sp>
      <p:sp>
        <p:nvSpPr>
          <p:cNvPr id="56" name="Google Shape;56;p13"/>
          <p:cNvSpPr txBox="1"/>
          <p:nvPr>
            <p:ph idx="1" type="subTitle"/>
          </p:nvPr>
        </p:nvSpPr>
        <p:spPr>
          <a:xfrm>
            <a:off x="279625" y="1797300"/>
            <a:ext cx="8520600" cy="16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rPr>
              <a:t>Ashraf Drieas</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Brandon Fins</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Gabriel Almeida</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Juan Inzunza</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Mandy Ledford</a:t>
            </a:r>
            <a:endParaRPr b="1"/>
          </a:p>
        </p:txBody>
      </p:sp>
      <p:pic>
        <p:nvPicPr>
          <p:cNvPr id="57" name="Google Shape;57;p13"/>
          <p:cNvPicPr preferRelativeResize="0"/>
          <p:nvPr/>
        </p:nvPicPr>
        <p:blipFill rotWithShape="1">
          <a:blip r:embed="rId3">
            <a:alphaModFix/>
          </a:blip>
          <a:srcRect b="12439" l="0" r="0" t="3625"/>
          <a:stretch/>
        </p:blipFill>
        <p:spPr>
          <a:xfrm>
            <a:off x="-4200" y="3470400"/>
            <a:ext cx="9143910" cy="1673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1152475"/>
            <a:ext cx="8520600" cy="374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2"/>
          <p:cNvPicPr preferRelativeResize="0"/>
          <p:nvPr/>
        </p:nvPicPr>
        <p:blipFill>
          <a:blip r:embed="rId3">
            <a:alphaModFix/>
          </a:blip>
          <a:stretch>
            <a:fillRect/>
          </a:stretch>
        </p:blipFill>
        <p:spPr>
          <a:xfrm>
            <a:off x="238300" y="1102175"/>
            <a:ext cx="8658576" cy="3862250"/>
          </a:xfrm>
          <a:prstGeom prst="rect">
            <a:avLst/>
          </a:prstGeom>
          <a:noFill/>
          <a:ln cap="flat" cmpd="sng" w="9525">
            <a:solidFill>
              <a:srgbClr val="000000"/>
            </a:solidFill>
            <a:prstDash val="solid"/>
            <a:round/>
            <a:headEnd len="sm" w="sm" type="none"/>
            <a:tailEnd len="sm" w="sm" type="none"/>
          </a:ln>
        </p:spPr>
      </p:pic>
      <p:sp>
        <p:nvSpPr>
          <p:cNvPr id="120" name="Google Shape;120;p22"/>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Vehicle-to-Infrastructure Communication (V2I)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311700" y="1170125"/>
            <a:ext cx="4260300" cy="3694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200">
                <a:solidFill>
                  <a:srgbClr val="000000"/>
                </a:solidFill>
              </a:rPr>
              <a:t>According to </a:t>
            </a:r>
            <a:r>
              <a:rPr b="1" i="1" lang="en" sz="2200">
                <a:solidFill>
                  <a:srgbClr val="000000"/>
                </a:solidFill>
              </a:rPr>
              <a:t>rgbsi.com</a:t>
            </a:r>
            <a:r>
              <a:rPr lang="en" sz="2200">
                <a:solidFill>
                  <a:srgbClr val="000000"/>
                </a:solidFill>
              </a:rPr>
              <a:t>, Vehicle to Infrastructure(V2I) is “</a:t>
            </a:r>
            <a:r>
              <a:rPr i="1" lang="en" sz="2200">
                <a:solidFill>
                  <a:srgbClr val="000000"/>
                </a:solidFill>
              </a:rPr>
              <a:t>a communication framework that enables several vehicles to share information with a variety of devices supporting the highway system of a particular country.” </a:t>
            </a:r>
            <a:endParaRPr i="1" sz="2200">
              <a:solidFill>
                <a:srgbClr val="000000"/>
              </a:solidFill>
            </a:endParaRPr>
          </a:p>
        </p:txBody>
      </p:sp>
      <p:pic>
        <p:nvPicPr>
          <p:cNvPr id="126" name="Google Shape;126;p23"/>
          <p:cNvPicPr preferRelativeResize="0"/>
          <p:nvPr/>
        </p:nvPicPr>
        <p:blipFill>
          <a:blip r:embed="rId3">
            <a:alphaModFix/>
          </a:blip>
          <a:stretch>
            <a:fillRect/>
          </a:stretch>
        </p:blipFill>
        <p:spPr>
          <a:xfrm>
            <a:off x="4572000" y="1170125"/>
            <a:ext cx="4267200" cy="3434100"/>
          </a:xfrm>
          <a:prstGeom prst="rect">
            <a:avLst/>
          </a:prstGeom>
          <a:noFill/>
          <a:ln cap="flat" cmpd="sng" w="9525">
            <a:solidFill>
              <a:srgbClr val="000000"/>
            </a:solidFill>
            <a:prstDash val="solid"/>
            <a:round/>
            <a:headEnd len="sm" w="sm" type="none"/>
            <a:tailEnd len="sm" w="sm" type="none"/>
          </a:ln>
        </p:spPr>
      </p:pic>
      <p:sp>
        <p:nvSpPr>
          <p:cNvPr id="127" name="Google Shape;127;p23"/>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t>V2I?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 2017, </a:t>
            </a:r>
            <a:r>
              <a:rPr lang="en">
                <a:solidFill>
                  <a:srgbClr val="000000"/>
                </a:solidFill>
                <a:latin typeface="Trebuchet MS"/>
                <a:ea typeface="Trebuchet MS"/>
                <a:cs typeface="Trebuchet MS"/>
                <a:sym typeface="Trebuchet MS"/>
              </a:rPr>
              <a:t>the Federal Highway Administration(FHWA), announced Vehicle-to-Infrastructure Guidance</a:t>
            </a:r>
            <a:endParaRPr>
              <a:solidFill>
                <a:srgbClr val="000000"/>
              </a:solidFill>
              <a:latin typeface="Trebuchet MS"/>
              <a:ea typeface="Trebuchet MS"/>
              <a:cs typeface="Trebuchet MS"/>
              <a:sym typeface="Trebuchet MS"/>
            </a:endParaRPr>
          </a:p>
          <a:p>
            <a:pPr indent="-342900" lvl="0" marL="457200" rtl="0" algn="l">
              <a:spcBef>
                <a:spcPts val="0"/>
              </a:spcBef>
              <a:spcAft>
                <a:spcPts val="0"/>
              </a:spcAft>
              <a:buClr>
                <a:srgbClr val="000000"/>
              </a:buClr>
              <a:buSzPts val="1800"/>
              <a:buChar char="●"/>
            </a:pPr>
            <a:r>
              <a:rPr lang="en">
                <a:solidFill>
                  <a:srgbClr val="000000"/>
                </a:solidFill>
                <a:latin typeface="Trebuchet MS"/>
                <a:ea typeface="Trebuchet MS"/>
                <a:cs typeface="Trebuchet MS"/>
                <a:sym typeface="Trebuchet MS"/>
              </a:rPr>
              <a:t>Major points of this were:</a:t>
            </a:r>
            <a:endParaRPr>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a:solidFill>
                  <a:srgbClr val="000000"/>
                </a:solidFill>
                <a:latin typeface="Trebuchet MS"/>
                <a:ea typeface="Trebuchet MS"/>
                <a:cs typeface="Trebuchet MS"/>
                <a:sym typeface="Trebuchet MS"/>
              </a:rPr>
              <a:t>Accelerate</a:t>
            </a:r>
            <a:r>
              <a:rPr lang="en">
                <a:solidFill>
                  <a:srgbClr val="000000"/>
                </a:solidFill>
                <a:latin typeface="Trebuchet MS"/>
                <a:ea typeface="Trebuchet MS"/>
                <a:cs typeface="Trebuchet MS"/>
                <a:sym typeface="Trebuchet MS"/>
              </a:rPr>
              <a:t> the deployment of V2I communication systems</a:t>
            </a:r>
            <a:endParaRPr>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a:solidFill>
                  <a:srgbClr val="000000"/>
                </a:solidFill>
                <a:latin typeface="Trebuchet MS"/>
                <a:ea typeface="Trebuchet MS"/>
                <a:cs typeface="Trebuchet MS"/>
                <a:sym typeface="Trebuchet MS"/>
              </a:rPr>
              <a:t>V2I communication is a critical component of a connected vehicle communication</a:t>
            </a:r>
            <a:endParaRPr>
              <a:solidFill>
                <a:srgbClr val="000000"/>
              </a:solidFill>
              <a:latin typeface="Trebuchet MS"/>
              <a:ea typeface="Trebuchet MS"/>
              <a:cs typeface="Trebuchet MS"/>
              <a:sym typeface="Trebuchet MS"/>
            </a:endParaRPr>
          </a:p>
          <a:p>
            <a:pPr indent="-317500" lvl="1" marL="914400" rtl="0" algn="l">
              <a:spcBef>
                <a:spcPts val="0"/>
              </a:spcBef>
              <a:spcAft>
                <a:spcPts val="0"/>
              </a:spcAft>
              <a:buClr>
                <a:srgbClr val="000000"/>
              </a:buClr>
              <a:buSzPts val="1400"/>
              <a:buFont typeface="Trebuchet MS"/>
              <a:buChar char="○"/>
            </a:pPr>
            <a:r>
              <a:rPr lang="en">
                <a:solidFill>
                  <a:srgbClr val="000000"/>
                </a:solidFill>
                <a:latin typeface="Trebuchet MS"/>
                <a:ea typeface="Trebuchet MS"/>
                <a:cs typeface="Trebuchet MS"/>
                <a:sym typeface="Trebuchet MS"/>
              </a:rPr>
              <a:t>Assist Transportation System owners/operators as they deploy V2I technology</a:t>
            </a:r>
            <a:endParaRPr>
              <a:solidFill>
                <a:srgbClr val="000000"/>
              </a:solidFill>
              <a:latin typeface="Trebuchet MS"/>
              <a:ea typeface="Trebuchet MS"/>
              <a:cs typeface="Trebuchet MS"/>
              <a:sym typeface="Trebuchet MS"/>
            </a:endParaRPr>
          </a:p>
        </p:txBody>
      </p:sp>
      <p:pic>
        <p:nvPicPr>
          <p:cNvPr id="133" name="Google Shape;133;p24"/>
          <p:cNvPicPr preferRelativeResize="0"/>
          <p:nvPr/>
        </p:nvPicPr>
        <p:blipFill>
          <a:blip r:embed="rId3">
            <a:alphaModFix/>
          </a:blip>
          <a:stretch>
            <a:fillRect/>
          </a:stretch>
        </p:blipFill>
        <p:spPr>
          <a:xfrm>
            <a:off x="5022300" y="1152475"/>
            <a:ext cx="3810000" cy="3551150"/>
          </a:xfrm>
          <a:prstGeom prst="rect">
            <a:avLst/>
          </a:prstGeom>
          <a:noFill/>
          <a:ln cap="flat" cmpd="sng" w="9525">
            <a:solidFill>
              <a:srgbClr val="000000"/>
            </a:solidFill>
            <a:prstDash val="solid"/>
            <a:round/>
            <a:headEnd len="sm" w="sm" type="none"/>
            <a:tailEnd len="sm" w="sm" type="none"/>
          </a:ln>
        </p:spPr>
      </p:pic>
      <p:sp>
        <p:nvSpPr>
          <p:cNvPr id="134" name="Google Shape;134;p24"/>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Importance of </a:t>
            </a:r>
            <a:r>
              <a:rPr lang="en"/>
              <a:t>V2I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311700" y="1152475"/>
            <a:ext cx="4260300" cy="3686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They include, but not limited to:</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RFID readers </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Signage</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Cameras </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Lane Markers </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Streetlights </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Parking meters</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Wireless Communications</a:t>
            </a:r>
            <a:endParaRPr sz="2100">
              <a:solidFill>
                <a:srgbClr val="000000"/>
              </a:solidFill>
            </a:endParaRPr>
          </a:p>
        </p:txBody>
      </p:sp>
      <p:pic>
        <p:nvPicPr>
          <p:cNvPr id="140" name="Google Shape;140;p25"/>
          <p:cNvPicPr preferRelativeResize="0"/>
          <p:nvPr/>
        </p:nvPicPr>
        <p:blipFill>
          <a:blip r:embed="rId3">
            <a:alphaModFix/>
          </a:blip>
          <a:stretch>
            <a:fillRect/>
          </a:stretch>
        </p:blipFill>
        <p:spPr>
          <a:xfrm>
            <a:off x="4724400" y="3042875"/>
            <a:ext cx="4267200" cy="1795825"/>
          </a:xfrm>
          <a:prstGeom prst="rect">
            <a:avLst/>
          </a:prstGeom>
          <a:noFill/>
          <a:ln>
            <a:noFill/>
          </a:ln>
        </p:spPr>
      </p:pic>
      <p:pic>
        <p:nvPicPr>
          <p:cNvPr id="141" name="Google Shape;141;p25"/>
          <p:cNvPicPr preferRelativeResize="0"/>
          <p:nvPr/>
        </p:nvPicPr>
        <p:blipFill>
          <a:blip r:embed="rId4">
            <a:alphaModFix/>
          </a:blip>
          <a:stretch>
            <a:fillRect/>
          </a:stretch>
        </p:blipFill>
        <p:spPr>
          <a:xfrm>
            <a:off x="4724400" y="1152475"/>
            <a:ext cx="4260300" cy="1838525"/>
          </a:xfrm>
          <a:prstGeom prst="rect">
            <a:avLst/>
          </a:prstGeom>
          <a:noFill/>
          <a:ln>
            <a:noFill/>
          </a:ln>
        </p:spPr>
      </p:pic>
      <p:sp>
        <p:nvSpPr>
          <p:cNvPr id="142" name="Google Shape;142;p25"/>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V2I Devices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Enabled by a network of:</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Hardware</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Software</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Firmware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Technology used is typically wireless and bi-directional</a:t>
            </a:r>
            <a:endParaRPr sz="2400">
              <a:solidFill>
                <a:srgbClr val="000000"/>
              </a:solidFill>
            </a:endParaRPr>
          </a:p>
        </p:txBody>
      </p:sp>
      <p:pic>
        <p:nvPicPr>
          <p:cNvPr id="148" name="Google Shape;148;p26"/>
          <p:cNvPicPr preferRelativeResize="0"/>
          <p:nvPr/>
        </p:nvPicPr>
        <p:blipFill>
          <a:blip r:embed="rId3">
            <a:alphaModFix/>
          </a:blip>
          <a:stretch>
            <a:fillRect/>
          </a:stretch>
        </p:blipFill>
        <p:spPr>
          <a:xfrm>
            <a:off x="4572000" y="1152475"/>
            <a:ext cx="4260300" cy="1710650"/>
          </a:xfrm>
          <a:prstGeom prst="rect">
            <a:avLst/>
          </a:prstGeom>
          <a:noFill/>
          <a:ln>
            <a:noFill/>
          </a:ln>
        </p:spPr>
      </p:pic>
      <p:pic>
        <p:nvPicPr>
          <p:cNvPr id="149" name="Google Shape;149;p26"/>
          <p:cNvPicPr preferRelativeResize="0"/>
          <p:nvPr/>
        </p:nvPicPr>
        <p:blipFill>
          <a:blip r:embed="rId4">
            <a:alphaModFix/>
          </a:blip>
          <a:stretch>
            <a:fillRect/>
          </a:stretch>
        </p:blipFill>
        <p:spPr>
          <a:xfrm>
            <a:off x="4572000" y="3025600"/>
            <a:ext cx="4260300" cy="1543278"/>
          </a:xfrm>
          <a:prstGeom prst="rect">
            <a:avLst/>
          </a:prstGeom>
          <a:noFill/>
          <a:ln>
            <a:noFill/>
          </a:ln>
        </p:spPr>
      </p:pic>
      <p:sp>
        <p:nvSpPr>
          <p:cNvPr id="150" name="Google Shape;150;p26"/>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V2I 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Char char="●"/>
            </a:pPr>
            <a:r>
              <a:rPr lang="en" sz="2200">
                <a:solidFill>
                  <a:srgbClr val="000000"/>
                </a:solidFill>
              </a:rPr>
              <a:t>V2I employs dedicated short-range communication(DSRC)</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Sensors are used in intelligent transportation systems(ITS), to capture data and used by traffic management supervision systems</a:t>
            </a:r>
            <a:endParaRPr sz="2200">
              <a:solidFill>
                <a:srgbClr val="000000"/>
              </a:solidFill>
            </a:endParaRPr>
          </a:p>
        </p:txBody>
      </p:sp>
      <p:pic>
        <p:nvPicPr>
          <p:cNvPr id="156" name="Google Shape;156;p27"/>
          <p:cNvPicPr preferRelativeResize="0"/>
          <p:nvPr/>
        </p:nvPicPr>
        <p:blipFill>
          <a:blip r:embed="rId3">
            <a:alphaModFix/>
          </a:blip>
          <a:stretch>
            <a:fillRect/>
          </a:stretch>
        </p:blipFill>
        <p:spPr>
          <a:xfrm>
            <a:off x="4724400" y="1170125"/>
            <a:ext cx="4267199" cy="3398750"/>
          </a:xfrm>
          <a:prstGeom prst="rect">
            <a:avLst/>
          </a:prstGeom>
          <a:noFill/>
          <a:ln>
            <a:noFill/>
          </a:ln>
        </p:spPr>
      </p:pic>
      <p:sp>
        <p:nvSpPr>
          <p:cNvPr id="157" name="Google Shape;157;p27"/>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V2I 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 name="Google Shape;163;p28"/>
          <p:cNvPicPr preferRelativeResize="0"/>
          <p:nvPr/>
        </p:nvPicPr>
        <p:blipFill>
          <a:blip r:embed="rId3">
            <a:alphaModFix/>
          </a:blip>
          <a:stretch>
            <a:fillRect/>
          </a:stretch>
        </p:blipFill>
        <p:spPr>
          <a:xfrm>
            <a:off x="311700" y="1152475"/>
            <a:ext cx="8520600" cy="3416400"/>
          </a:xfrm>
          <a:prstGeom prst="rect">
            <a:avLst/>
          </a:prstGeom>
          <a:noFill/>
          <a:ln cap="flat" cmpd="sng" w="9525">
            <a:solidFill>
              <a:srgbClr val="000000"/>
            </a:solidFill>
            <a:prstDash val="solid"/>
            <a:round/>
            <a:headEnd len="sm" w="sm" type="none"/>
            <a:tailEnd len="sm" w="sm" type="none"/>
          </a:ln>
        </p:spPr>
      </p:pic>
      <p:sp>
        <p:nvSpPr>
          <p:cNvPr id="164" name="Google Shape;164;p28"/>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V2I 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idx="1" type="body"/>
          </p:nvPr>
        </p:nvSpPr>
        <p:spPr>
          <a:xfrm>
            <a:off x="311700" y="1221850"/>
            <a:ext cx="4260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900">
                <a:solidFill>
                  <a:srgbClr val="000000"/>
                </a:solidFill>
              </a:rPr>
              <a:t>Benefits include, but</a:t>
            </a:r>
            <a:r>
              <a:rPr lang="en" sz="1900">
                <a:solidFill>
                  <a:srgbClr val="000000"/>
                </a:solidFill>
              </a:rPr>
              <a:t> aren’t limited to the following:</a:t>
            </a:r>
            <a:endParaRPr sz="1900">
              <a:solidFill>
                <a:srgbClr val="000000"/>
              </a:solidFill>
            </a:endParaRPr>
          </a:p>
          <a:p>
            <a:pPr indent="-349250" lvl="1" marL="914400" rtl="0" algn="l">
              <a:spcBef>
                <a:spcPts val="1600"/>
              </a:spcBef>
              <a:spcAft>
                <a:spcPts val="0"/>
              </a:spcAft>
              <a:buClr>
                <a:srgbClr val="000000"/>
              </a:buClr>
              <a:buSzPts val="1900"/>
              <a:buChar char="○"/>
            </a:pPr>
            <a:r>
              <a:rPr lang="en" sz="1900">
                <a:solidFill>
                  <a:srgbClr val="000000"/>
                </a:solidFill>
              </a:rPr>
              <a:t>Real time advisories about various incidents on the road</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Set speed limits and modify signal phase and timing(SPaT)</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Traffic reduction and time saving </a:t>
            </a:r>
            <a:endParaRPr sz="1900">
              <a:solidFill>
                <a:srgbClr val="000000"/>
              </a:solidFill>
            </a:endParaRPr>
          </a:p>
          <a:p>
            <a:pPr indent="-349250" lvl="1" marL="914400" rtl="0" algn="l">
              <a:spcBef>
                <a:spcPts val="0"/>
              </a:spcBef>
              <a:spcAft>
                <a:spcPts val="0"/>
              </a:spcAft>
              <a:buClr>
                <a:srgbClr val="000000"/>
              </a:buClr>
              <a:buSzPts val="1900"/>
              <a:buChar char="○"/>
            </a:pPr>
            <a:r>
              <a:rPr lang="en" sz="1900">
                <a:solidFill>
                  <a:srgbClr val="000000"/>
                </a:solidFill>
              </a:rPr>
              <a:t>Increased Safety</a:t>
            </a:r>
            <a:endParaRPr sz="1900">
              <a:solidFill>
                <a:srgbClr val="000000"/>
              </a:solidFill>
            </a:endParaRPr>
          </a:p>
        </p:txBody>
      </p:sp>
      <p:pic>
        <p:nvPicPr>
          <p:cNvPr id="170" name="Google Shape;170;p29"/>
          <p:cNvPicPr preferRelativeResize="0"/>
          <p:nvPr/>
        </p:nvPicPr>
        <p:blipFill>
          <a:blip r:embed="rId3">
            <a:alphaModFix/>
          </a:blip>
          <a:stretch>
            <a:fillRect/>
          </a:stretch>
        </p:blipFill>
        <p:spPr>
          <a:xfrm>
            <a:off x="4720950" y="1017725"/>
            <a:ext cx="4267201" cy="1777650"/>
          </a:xfrm>
          <a:prstGeom prst="rect">
            <a:avLst/>
          </a:prstGeom>
          <a:noFill/>
          <a:ln>
            <a:noFill/>
          </a:ln>
        </p:spPr>
      </p:pic>
      <p:pic>
        <p:nvPicPr>
          <p:cNvPr id="171" name="Google Shape;171;p29"/>
          <p:cNvPicPr preferRelativeResize="0"/>
          <p:nvPr/>
        </p:nvPicPr>
        <p:blipFill>
          <a:blip r:embed="rId4">
            <a:alphaModFix/>
          </a:blip>
          <a:stretch>
            <a:fillRect/>
          </a:stretch>
        </p:blipFill>
        <p:spPr>
          <a:xfrm>
            <a:off x="4724400" y="2795375"/>
            <a:ext cx="4260300" cy="1773501"/>
          </a:xfrm>
          <a:prstGeom prst="rect">
            <a:avLst/>
          </a:prstGeom>
          <a:noFill/>
          <a:ln>
            <a:noFill/>
          </a:ln>
        </p:spPr>
      </p:pic>
      <p:sp>
        <p:nvSpPr>
          <p:cNvPr id="172" name="Google Shape;172;p29"/>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V2I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idx="1" type="body"/>
          </p:nvPr>
        </p:nvSpPr>
        <p:spPr>
          <a:xfrm>
            <a:off x="253900" y="1314325"/>
            <a:ext cx="382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Road infrastructure will need to move from analog to digital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Of all the connected vehicle applications, V2I development and deployment is the slowest</a:t>
            </a:r>
            <a:endParaRPr>
              <a:solidFill>
                <a:srgbClr val="000000"/>
              </a:solidFill>
            </a:endParaRPr>
          </a:p>
        </p:txBody>
      </p:sp>
      <p:pic>
        <p:nvPicPr>
          <p:cNvPr id="178" name="Google Shape;178;p30"/>
          <p:cNvPicPr preferRelativeResize="0"/>
          <p:nvPr/>
        </p:nvPicPr>
        <p:blipFill>
          <a:blip r:embed="rId3">
            <a:alphaModFix/>
          </a:blip>
          <a:stretch>
            <a:fillRect/>
          </a:stretch>
        </p:blipFill>
        <p:spPr>
          <a:xfrm>
            <a:off x="4075900" y="2610650"/>
            <a:ext cx="4763298" cy="2120076"/>
          </a:xfrm>
          <a:prstGeom prst="rect">
            <a:avLst/>
          </a:prstGeom>
          <a:noFill/>
          <a:ln cap="flat" cmpd="sng" w="9525">
            <a:solidFill>
              <a:srgbClr val="000000"/>
            </a:solidFill>
            <a:prstDash val="solid"/>
            <a:round/>
            <a:headEnd len="sm" w="sm" type="none"/>
            <a:tailEnd len="sm" w="sm" type="none"/>
          </a:ln>
        </p:spPr>
      </p:pic>
      <p:pic>
        <p:nvPicPr>
          <p:cNvPr id="179" name="Google Shape;179;p30"/>
          <p:cNvPicPr preferRelativeResize="0"/>
          <p:nvPr/>
        </p:nvPicPr>
        <p:blipFill>
          <a:blip r:embed="rId4">
            <a:alphaModFix/>
          </a:blip>
          <a:stretch>
            <a:fillRect/>
          </a:stretch>
        </p:blipFill>
        <p:spPr>
          <a:xfrm>
            <a:off x="4075900" y="1017725"/>
            <a:ext cx="4763300" cy="1554025"/>
          </a:xfrm>
          <a:prstGeom prst="rect">
            <a:avLst/>
          </a:prstGeom>
          <a:noFill/>
          <a:ln cap="flat" cmpd="sng" w="9525">
            <a:solidFill>
              <a:srgbClr val="000000"/>
            </a:solidFill>
            <a:prstDash val="solid"/>
            <a:round/>
            <a:headEnd len="sm" w="sm" type="none"/>
            <a:tailEnd len="sm" w="sm" type="none"/>
          </a:ln>
        </p:spPr>
      </p:pic>
      <p:sp>
        <p:nvSpPr>
          <p:cNvPr id="180" name="Google Shape;180;p30"/>
          <p:cNvSpPr txBox="1"/>
          <p:nvPr>
            <p:ph type="title"/>
          </p:nvPr>
        </p:nvSpPr>
        <p:spPr>
          <a:xfrm>
            <a:off x="311700" y="184925"/>
            <a:ext cx="8520600" cy="6819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V2I Challenges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Vehicle-to-Vehicle Communication (V2V)</a:t>
            </a:r>
            <a:endParaRPr/>
          </a:p>
        </p:txBody>
      </p:sp>
      <p:pic>
        <p:nvPicPr>
          <p:cNvPr id="186" name="Google Shape;186;p31"/>
          <p:cNvPicPr preferRelativeResize="0"/>
          <p:nvPr/>
        </p:nvPicPr>
        <p:blipFill>
          <a:blip r:embed="rId3">
            <a:alphaModFix/>
          </a:blip>
          <a:stretch>
            <a:fillRect/>
          </a:stretch>
        </p:blipFill>
        <p:spPr>
          <a:xfrm>
            <a:off x="311700" y="1169780"/>
            <a:ext cx="8520600" cy="3973725"/>
          </a:xfrm>
          <a:prstGeom prst="rect">
            <a:avLst/>
          </a:prstGeom>
          <a:noFill/>
          <a:ln>
            <a:noFill/>
          </a:ln>
        </p:spPr>
      </p:pic>
      <p:sp>
        <p:nvSpPr>
          <p:cNvPr id="187" name="Google Shape;187;p31"/>
          <p:cNvSpPr txBox="1"/>
          <p:nvPr>
            <p:ph idx="1" type="body"/>
          </p:nvPr>
        </p:nvSpPr>
        <p:spPr>
          <a:xfrm>
            <a:off x="311700" y="1169775"/>
            <a:ext cx="8520600" cy="3973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45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4500">
              <a:solidFill>
                <a:srgbClr val="FFFFFF"/>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4500">
                <a:solidFill>
                  <a:srgbClr val="FFFFFF"/>
                </a:solidFill>
                <a:latin typeface="Times New Roman"/>
                <a:ea typeface="Times New Roman"/>
                <a:cs typeface="Times New Roman"/>
                <a:sym typeface="Times New Roman"/>
              </a:rPr>
              <a:t>Vehicle-to-Vehicle Communication (V2V)</a:t>
            </a:r>
            <a:endParaRPr sz="45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subTitle"/>
          </p:nvPr>
        </p:nvSpPr>
        <p:spPr>
          <a:xfrm>
            <a:off x="184575" y="1160025"/>
            <a:ext cx="4149300" cy="3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highlight>
                  <a:srgbClr val="FFFFFF"/>
                </a:highlight>
              </a:rPr>
              <a:t>A Connected Vehicle is a vehicle that can share data with other devices inside and outside of the vehicle</a:t>
            </a:r>
            <a:endParaRPr sz="1800">
              <a:solidFill>
                <a:srgbClr val="000000"/>
              </a:solidFill>
              <a:highlight>
                <a:srgbClr val="FFFFFF"/>
              </a:highlight>
            </a:endParaRPr>
          </a:p>
          <a:p>
            <a:pPr indent="0" lvl="0" marL="0" rtl="0" algn="l">
              <a:spcBef>
                <a:spcPts val="0"/>
              </a:spcBef>
              <a:spcAft>
                <a:spcPts val="0"/>
              </a:spcAft>
              <a:buNone/>
            </a:pPr>
            <a:r>
              <a:t/>
            </a:r>
            <a:endParaRPr sz="1800">
              <a:solidFill>
                <a:srgbClr val="000000"/>
              </a:solidFill>
              <a:highlight>
                <a:srgbClr val="FFFFFF"/>
              </a:highlight>
            </a:endParaRPr>
          </a:p>
          <a:p>
            <a:pPr indent="0" lvl="0" marL="0" rtl="0" algn="l">
              <a:spcBef>
                <a:spcPts val="0"/>
              </a:spcBef>
              <a:spcAft>
                <a:spcPts val="0"/>
              </a:spcAft>
              <a:buNone/>
            </a:pPr>
            <a:r>
              <a:rPr lang="en" sz="1800">
                <a:solidFill>
                  <a:srgbClr val="000000"/>
                </a:solidFill>
                <a:highlight>
                  <a:srgbClr val="FFFFFF"/>
                </a:highlight>
              </a:rPr>
              <a:t>There are 5 types of Vehicle Communication:</a:t>
            </a:r>
            <a:endParaRPr sz="1800">
              <a:solidFill>
                <a:srgbClr val="000000"/>
              </a:solidFill>
              <a:highlight>
                <a:srgbClr val="FFFFFF"/>
              </a:highlight>
            </a:endParaRPr>
          </a:p>
          <a:p>
            <a:pPr indent="0" lvl="0" marL="0" rtl="0" algn="l">
              <a:spcBef>
                <a:spcPts val="0"/>
              </a:spcBef>
              <a:spcAft>
                <a:spcPts val="0"/>
              </a:spcAft>
              <a:buNone/>
            </a:pPr>
            <a:r>
              <a:t/>
            </a:r>
            <a:endParaRPr sz="1800">
              <a:solidFill>
                <a:srgbClr val="000000"/>
              </a:solidFill>
              <a:highlight>
                <a:srgbClr val="FFFFFF"/>
              </a:highlight>
            </a:endParaRPr>
          </a:p>
          <a:p>
            <a:pPr indent="-342900" lvl="0" marL="914400" rtl="0" algn="l">
              <a:lnSpc>
                <a:spcPct val="115000"/>
              </a:lnSpc>
              <a:spcBef>
                <a:spcPts val="0"/>
              </a:spcBef>
              <a:spcAft>
                <a:spcPts val="0"/>
              </a:spcAft>
              <a:buClr>
                <a:srgbClr val="000000"/>
              </a:buClr>
              <a:buSzPts val="1800"/>
              <a:buAutoNum type="arabicPeriod"/>
            </a:pPr>
            <a:r>
              <a:rPr lang="en" sz="1800">
                <a:solidFill>
                  <a:srgbClr val="000000"/>
                </a:solidFill>
              </a:rPr>
              <a:t>Vehicle to Network</a:t>
            </a:r>
            <a:endParaRPr sz="1800">
              <a:solidFill>
                <a:srgbClr val="000000"/>
              </a:solidFill>
            </a:endParaRPr>
          </a:p>
          <a:p>
            <a:pPr indent="-342900" lvl="0" marL="914400" rtl="0" algn="l">
              <a:lnSpc>
                <a:spcPct val="115000"/>
              </a:lnSpc>
              <a:spcBef>
                <a:spcPts val="0"/>
              </a:spcBef>
              <a:spcAft>
                <a:spcPts val="0"/>
              </a:spcAft>
              <a:buClr>
                <a:srgbClr val="000000"/>
              </a:buClr>
              <a:buSzPts val="1800"/>
              <a:buAutoNum type="arabicPeriod"/>
            </a:pPr>
            <a:r>
              <a:rPr lang="en" sz="1800">
                <a:solidFill>
                  <a:srgbClr val="000000"/>
                </a:solidFill>
              </a:rPr>
              <a:t>Vehicle to Infrastructure</a:t>
            </a:r>
            <a:endParaRPr sz="1800">
              <a:solidFill>
                <a:srgbClr val="000000"/>
              </a:solidFill>
            </a:endParaRPr>
          </a:p>
          <a:p>
            <a:pPr indent="-342900" lvl="0" marL="914400" rtl="0" algn="l">
              <a:lnSpc>
                <a:spcPct val="115000"/>
              </a:lnSpc>
              <a:spcBef>
                <a:spcPts val="0"/>
              </a:spcBef>
              <a:spcAft>
                <a:spcPts val="0"/>
              </a:spcAft>
              <a:buClr>
                <a:srgbClr val="000000"/>
              </a:buClr>
              <a:buSzPts val="1800"/>
              <a:buAutoNum type="arabicPeriod"/>
            </a:pPr>
            <a:r>
              <a:rPr lang="en" sz="1800">
                <a:solidFill>
                  <a:srgbClr val="000000"/>
                </a:solidFill>
              </a:rPr>
              <a:t>Vehicle to Vehicle</a:t>
            </a:r>
            <a:endParaRPr sz="1800">
              <a:solidFill>
                <a:srgbClr val="000000"/>
              </a:solidFill>
            </a:endParaRPr>
          </a:p>
          <a:p>
            <a:pPr indent="-342900" lvl="0" marL="914400" rtl="0" algn="l">
              <a:lnSpc>
                <a:spcPct val="115000"/>
              </a:lnSpc>
              <a:spcBef>
                <a:spcPts val="0"/>
              </a:spcBef>
              <a:spcAft>
                <a:spcPts val="0"/>
              </a:spcAft>
              <a:buClr>
                <a:srgbClr val="000000"/>
              </a:buClr>
              <a:buSzPts val="1800"/>
              <a:buAutoNum type="arabicPeriod"/>
            </a:pPr>
            <a:r>
              <a:rPr lang="en" sz="1800">
                <a:solidFill>
                  <a:srgbClr val="000000"/>
                </a:solidFill>
              </a:rPr>
              <a:t>Vehicle to Pedestrian</a:t>
            </a:r>
            <a:endParaRPr sz="1800">
              <a:solidFill>
                <a:srgbClr val="000000"/>
              </a:solidFill>
            </a:endParaRPr>
          </a:p>
          <a:p>
            <a:pPr indent="-342900" lvl="0" marL="914400" rtl="0" algn="l">
              <a:lnSpc>
                <a:spcPct val="115000"/>
              </a:lnSpc>
              <a:spcBef>
                <a:spcPts val="0"/>
              </a:spcBef>
              <a:spcAft>
                <a:spcPts val="0"/>
              </a:spcAft>
              <a:buClr>
                <a:srgbClr val="000000"/>
              </a:buClr>
              <a:buSzPts val="1800"/>
              <a:buAutoNum type="arabicPeriod"/>
            </a:pPr>
            <a:r>
              <a:rPr lang="en" sz="1800">
                <a:solidFill>
                  <a:srgbClr val="000000"/>
                </a:solidFill>
              </a:rPr>
              <a:t>Vehicle to User</a:t>
            </a:r>
            <a:endParaRPr sz="1800">
              <a:solidFill>
                <a:srgbClr val="000000"/>
              </a:solidFill>
              <a:highlight>
                <a:srgbClr val="FFFFFF"/>
              </a:highlight>
            </a:endParaRPr>
          </a:p>
        </p:txBody>
      </p:sp>
      <p:sp>
        <p:nvSpPr>
          <p:cNvPr id="63" name="Google Shape;63;p14"/>
          <p:cNvSpPr txBox="1"/>
          <p:nvPr>
            <p:ph idx="4294967295" type="title"/>
          </p:nvPr>
        </p:nvSpPr>
        <p:spPr>
          <a:xfrm>
            <a:off x="311700" y="184925"/>
            <a:ext cx="8520600" cy="68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What is a Connected Vehicle?</a:t>
            </a:r>
            <a:endParaRPr/>
          </a:p>
        </p:txBody>
      </p:sp>
      <p:pic>
        <p:nvPicPr>
          <p:cNvPr id="64" name="Google Shape;64;p14"/>
          <p:cNvPicPr preferRelativeResize="0"/>
          <p:nvPr/>
        </p:nvPicPr>
        <p:blipFill>
          <a:blip r:embed="rId3">
            <a:alphaModFix/>
          </a:blip>
          <a:stretch>
            <a:fillRect/>
          </a:stretch>
        </p:blipFill>
        <p:spPr>
          <a:xfrm>
            <a:off x="4454100" y="1559875"/>
            <a:ext cx="4378200" cy="246492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idx="1" type="body"/>
          </p:nvPr>
        </p:nvSpPr>
        <p:spPr>
          <a:xfrm>
            <a:off x="0" y="866700"/>
            <a:ext cx="4466400" cy="4276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38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Did you know?</a:t>
            </a:r>
            <a:endParaRPr>
              <a:solidFill>
                <a:schemeClr val="dk1"/>
              </a:solidFill>
              <a:latin typeface="Times New Roman"/>
              <a:ea typeface="Times New Roman"/>
              <a:cs typeface="Times New Roman"/>
              <a:sym typeface="Times New Roman"/>
            </a:endParaRPr>
          </a:p>
          <a:p>
            <a:pPr indent="-342900" lvl="1" marL="914400" rtl="0" algn="l">
              <a:lnSpc>
                <a:spcPct val="144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6.3M Police-reported motor vehicle crashes in 2015.</a:t>
            </a:r>
            <a:endParaRPr sz="1800">
              <a:solidFill>
                <a:schemeClr val="dk1"/>
              </a:solidFill>
              <a:latin typeface="Times New Roman"/>
              <a:ea typeface="Times New Roman"/>
              <a:cs typeface="Times New Roman"/>
              <a:sym typeface="Times New Roman"/>
            </a:endParaRPr>
          </a:p>
          <a:p>
            <a:pPr indent="-342900" lvl="1" marL="914400" rtl="0" algn="l">
              <a:lnSpc>
                <a:spcPct val="1656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615,00 Number of motor vehicle crashes that could be prevented using V2V technology.</a:t>
            </a:r>
            <a:endParaRPr sz="1800">
              <a:solidFill>
                <a:schemeClr val="dk1"/>
              </a:solidFill>
              <a:latin typeface="Times New Roman"/>
              <a:ea typeface="Times New Roman"/>
              <a:cs typeface="Times New Roman"/>
              <a:sym typeface="Times New Roman"/>
            </a:endParaRPr>
          </a:p>
          <a:p>
            <a:pPr indent="-342900" lvl="1" marL="914400" rtl="0" algn="l">
              <a:lnSpc>
                <a:spcPct val="1656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1,366 Number of lives that could be saved using V2V technology.</a:t>
            </a:r>
            <a:endParaRPr sz="1800">
              <a:solidFill>
                <a:schemeClr val="dk1"/>
              </a:solidFill>
              <a:latin typeface="Times New Roman"/>
              <a:ea typeface="Times New Roman"/>
              <a:cs typeface="Times New Roman"/>
              <a:sym typeface="Times New Roman"/>
            </a:endParaRPr>
          </a:p>
          <a:p>
            <a:pPr indent="0" lvl="0" marL="0" rtl="0" algn="l">
              <a:lnSpc>
                <a:spcPct val="1656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457200" marR="0" rtl="0" algn="l">
              <a:lnSpc>
                <a:spcPct val="1656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193" name="Google Shape;193;p32"/>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Vehicle-to-Vehicle Communication (V2V)</a:t>
            </a:r>
            <a:endParaRPr/>
          </a:p>
        </p:txBody>
      </p:sp>
      <p:pic>
        <p:nvPicPr>
          <p:cNvPr id="194" name="Google Shape;194;p32"/>
          <p:cNvPicPr preferRelativeResize="0"/>
          <p:nvPr/>
        </p:nvPicPr>
        <p:blipFill rotWithShape="1">
          <a:blip r:embed="rId3">
            <a:alphaModFix/>
          </a:blip>
          <a:srcRect b="0" l="7855" r="7855" t="0"/>
          <a:stretch/>
        </p:blipFill>
        <p:spPr>
          <a:xfrm>
            <a:off x="4451450" y="989625"/>
            <a:ext cx="4380850" cy="38779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311700" y="1152475"/>
            <a:ext cx="3656400" cy="3604500"/>
          </a:xfrm>
          <a:prstGeom prst="rect">
            <a:avLst/>
          </a:prstGeom>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Times New Roman"/>
              <a:buChar char="●"/>
            </a:pPr>
            <a:r>
              <a:rPr lang="en" sz="2400">
                <a:solidFill>
                  <a:srgbClr val="000000"/>
                </a:solidFill>
                <a:latin typeface="Times New Roman"/>
                <a:ea typeface="Times New Roman"/>
                <a:cs typeface="Times New Roman"/>
                <a:sym typeface="Times New Roman"/>
              </a:rPr>
              <a:t>Vehicle to Vehicle communication ability is to wirelessly exchange information about speed, position, and direction of surrounding vehicles.</a:t>
            </a:r>
            <a:endParaRPr sz="2400">
              <a:solidFill>
                <a:srgbClr val="000000"/>
              </a:solidFill>
              <a:latin typeface="Times New Roman"/>
              <a:ea typeface="Times New Roman"/>
              <a:cs typeface="Times New Roman"/>
              <a:sym typeface="Times New Roman"/>
            </a:endParaRPr>
          </a:p>
        </p:txBody>
      </p:sp>
      <p:sp>
        <p:nvSpPr>
          <p:cNvPr id="200" name="Google Shape;200;p33"/>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What is</a:t>
            </a:r>
            <a:r>
              <a:rPr lang="en"/>
              <a:t> V2V?</a:t>
            </a:r>
            <a:endParaRPr/>
          </a:p>
        </p:txBody>
      </p:sp>
      <p:pic>
        <p:nvPicPr>
          <p:cNvPr id="201" name="Google Shape;201;p33"/>
          <p:cNvPicPr preferRelativeResize="0"/>
          <p:nvPr/>
        </p:nvPicPr>
        <p:blipFill>
          <a:blip r:embed="rId3">
            <a:alphaModFix/>
          </a:blip>
          <a:stretch>
            <a:fillRect/>
          </a:stretch>
        </p:blipFill>
        <p:spPr>
          <a:xfrm>
            <a:off x="3968100" y="1152475"/>
            <a:ext cx="4864200" cy="360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V2V uses dedicated short-range communications (DSRC), a variation of Wi-Fi tailored for moving vehicles.</a:t>
            </a:r>
            <a:endParaRPr sz="2400">
              <a:solidFill>
                <a:srgbClr val="222222"/>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This technology allows vehicles to rapidly broadcast and receive messages (up to 10 times per second) so there is a 360-degree “awareness” of other vehicles in the proximity.</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These V2V communication messages have a range of more than 300 meters and can detect dangers obscured by traffic, terrain, or weather.</a:t>
            </a:r>
            <a:endParaRPr sz="2400">
              <a:solidFill>
                <a:schemeClr val="dk1"/>
              </a:solidFill>
              <a:latin typeface="Times New Roman"/>
              <a:ea typeface="Times New Roman"/>
              <a:cs typeface="Times New Roman"/>
              <a:sym typeface="Times New Roman"/>
            </a:endParaRPr>
          </a:p>
        </p:txBody>
      </p:sp>
      <p:sp>
        <p:nvSpPr>
          <p:cNvPr id="207" name="Google Shape;207;p34"/>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V2V work?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5"/>
          <p:cNvPicPr preferRelativeResize="0"/>
          <p:nvPr/>
        </p:nvPicPr>
        <p:blipFill rotWithShape="1">
          <a:blip r:embed="rId3">
            <a:alphaModFix/>
          </a:blip>
          <a:srcRect b="5140" l="2431" r="1856" t="2412"/>
          <a:stretch/>
        </p:blipFill>
        <p:spPr>
          <a:xfrm>
            <a:off x="0" y="924525"/>
            <a:ext cx="9143999" cy="4218975"/>
          </a:xfrm>
          <a:prstGeom prst="rect">
            <a:avLst/>
          </a:prstGeom>
          <a:noFill/>
          <a:ln>
            <a:noFill/>
          </a:ln>
        </p:spPr>
      </p:pic>
      <p:sp>
        <p:nvSpPr>
          <p:cNvPr id="213" name="Google Shape;213;p35"/>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How does V2V work?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6"/>
          <p:cNvSpPr txBox="1"/>
          <p:nvPr>
            <p:ph idx="1" type="body"/>
          </p:nvPr>
        </p:nvSpPr>
        <p:spPr>
          <a:xfrm>
            <a:off x="-91150" y="866825"/>
            <a:ext cx="5052300" cy="427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Lane-passing assistance:</a:t>
            </a:r>
            <a:r>
              <a:rPr lang="en">
                <a:solidFill>
                  <a:srgbClr val="000000"/>
                </a:solidFill>
                <a:latin typeface="Times New Roman"/>
                <a:ea typeface="Times New Roman"/>
                <a:cs typeface="Times New Roman"/>
                <a:sym typeface="Times New Roman"/>
              </a:rPr>
              <a:t> The vehicles would be able to communicate with each other and could warn each driver of oncoming cars to avoid head-on crashes.</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b="1" lang="en">
                <a:solidFill>
                  <a:srgbClr val="000000"/>
                </a:solidFill>
                <a:latin typeface="Times New Roman"/>
                <a:ea typeface="Times New Roman"/>
                <a:cs typeface="Times New Roman"/>
                <a:sym typeface="Times New Roman"/>
              </a:rPr>
              <a:t>Intersection Assistance:</a:t>
            </a:r>
            <a:r>
              <a:rPr lang="en">
                <a:solidFill>
                  <a:srgbClr val="000000"/>
                </a:solidFill>
                <a:latin typeface="Times New Roman"/>
                <a:ea typeface="Times New Roman"/>
                <a:cs typeface="Times New Roman"/>
                <a:sym typeface="Times New Roman"/>
              </a:rPr>
              <a:t> The vehicles would be able to communicate with other vehicles and would be aware of </a:t>
            </a:r>
            <a:r>
              <a:rPr lang="en">
                <a:solidFill>
                  <a:srgbClr val="000000"/>
                </a:solidFill>
                <a:latin typeface="Times New Roman"/>
                <a:ea typeface="Times New Roman"/>
                <a:cs typeface="Times New Roman"/>
                <a:sym typeface="Times New Roman"/>
              </a:rPr>
              <a:t>an</a:t>
            </a:r>
            <a:r>
              <a:rPr lang="en">
                <a:solidFill>
                  <a:srgbClr val="000000"/>
                </a:solidFill>
                <a:latin typeface="Times New Roman"/>
                <a:ea typeface="Times New Roman"/>
                <a:cs typeface="Times New Roman"/>
                <a:sym typeface="Times New Roman"/>
              </a:rPr>
              <a:t>other </a:t>
            </a:r>
            <a:r>
              <a:rPr lang="en">
                <a:solidFill>
                  <a:srgbClr val="000000"/>
                </a:solidFill>
                <a:latin typeface="Times New Roman"/>
                <a:ea typeface="Times New Roman"/>
                <a:cs typeface="Times New Roman"/>
                <a:sym typeface="Times New Roman"/>
              </a:rPr>
              <a:t>approaching </a:t>
            </a:r>
            <a:r>
              <a:rPr lang="en">
                <a:solidFill>
                  <a:srgbClr val="000000"/>
                </a:solidFill>
                <a:latin typeface="Times New Roman"/>
                <a:ea typeface="Times New Roman"/>
                <a:cs typeface="Times New Roman"/>
                <a:sym typeface="Times New Roman"/>
              </a:rPr>
              <a:t>vehicle entering the intersection and alert the driver.</a:t>
            </a:r>
            <a:endParaRPr>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b="1" lang="en">
                <a:solidFill>
                  <a:schemeClr val="dk1"/>
                </a:solidFill>
                <a:latin typeface="Times New Roman"/>
                <a:ea typeface="Times New Roman"/>
                <a:cs typeface="Times New Roman"/>
                <a:sym typeface="Times New Roman"/>
              </a:rPr>
              <a:t>Money and </a:t>
            </a:r>
            <a:r>
              <a:rPr b="1" lang="en">
                <a:solidFill>
                  <a:srgbClr val="000000"/>
                </a:solidFill>
                <a:latin typeface="Times New Roman"/>
                <a:ea typeface="Times New Roman"/>
                <a:cs typeface="Times New Roman"/>
                <a:sym typeface="Times New Roman"/>
              </a:rPr>
              <a:t>Gas Savings:</a:t>
            </a:r>
            <a:r>
              <a:rPr lang="en">
                <a:solidFill>
                  <a:srgbClr val="000000"/>
                </a:solidFill>
                <a:latin typeface="Times New Roman"/>
                <a:ea typeface="Times New Roman"/>
                <a:cs typeface="Times New Roman"/>
                <a:sym typeface="Times New Roman"/>
              </a:rPr>
              <a:t> The vehicles would be able to help reduce the amount of gas wasted in traffic jams each year. With also the ability to reduce crashes and minimize traffic delays, it would save drivers time and fuel costs.</a:t>
            </a:r>
            <a:endParaRPr>
              <a:solidFill>
                <a:srgbClr val="000000"/>
              </a:solidFill>
              <a:latin typeface="Times New Roman"/>
              <a:ea typeface="Times New Roman"/>
              <a:cs typeface="Times New Roman"/>
              <a:sym typeface="Times New Roman"/>
            </a:endParaRPr>
          </a:p>
        </p:txBody>
      </p:sp>
      <p:sp>
        <p:nvSpPr>
          <p:cNvPr id="219" name="Google Shape;219;p36"/>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600"/>
              <a:t>Advantages of </a:t>
            </a:r>
            <a:r>
              <a:rPr lang="en" sz="2600"/>
              <a:t>Vehicle-to-Vehicle Communication (V2V)</a:t>
            </a:r>
            <a:endParaRPr sz="2600"/>
          </a:p>
        </p:txBody>
      </p:sp>
      <p:pic>
        <p:nvPicPr>
          <p:cNvPr id="220" name="Google Shape;220;p36"/>
          <p:cNvPicPr preferRelativeResize="0"/>
          <p:nvPr/>
        </p:nvPicPr>
        <p:blipFill rotWithShape="1">
          <a:blip r:embed="rId3">
            <a:alphaModFix/>
          </a:blip>
          <a:srcRect b="0" l="0" r="0" t="0"/>
          <a:stretch/>
        </p:blipFill>
        <p:spPr>
          <a:xfrm>
            <a:off x="4961200" y="924525"/>
            <a:ext cx="4114800" cy="414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idx="1" type="body"/>
          </p:nvPr>
        </p:nvSpPr>
        <p:spPr>
          <a:xfrm>
            <a:off x="0" y="866825"/>
            <a:ext cx="9144000" cy="42768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threat of hacking: Being IT-dependent system, they are vulnerable to attacks of hacking or cracking. In such a situation, the hacker can alter the information displayed in the vehicle. </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160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Additional cost: The estimated cost of installing the V2V communication system in the vehicle is high. It could be in the range of 2,000 USD to 20,000 USD depending upon the vehicle model and complexity of the system.</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160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The frequency band set aside for this system can’t support a large number of vehicles simultaneously.</a:t>
            </a:r>
            <a:endParaRPr sz="2200">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2200">
              <a:solidFill>
                <a:srgbClr val="000000"/>
              </a:solidFill>
              <a:latin typeface="Times New Roman"/>
              <a:ea typeface="Times New Roman"/>
              <a:cs typeface="Times New Roman"/>
              <a:sym typeface="Times New Roman"/>
            </a:endParaRPr>
          </a:p>
        </p:txBody>
      </p:sp>
      <p:sp>
        <p:nvSpPr>
          <p:cNvPr id="226" name="Google Shape;226;p37"/>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500"/>
              <a:t>Disadvantages</a:t>
            </a:r>
            <a:r>
              <a:rPr lang="en" sz="2500"/>
              <a:t> of </a:t>
            </a:r>
            <a:r>
              <a:rPr lang="en" sz="2500"/>
              <a:t>Vehicle-to-Vehicle Communication (V2V)</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8"/>
          <p:cNvPicPr preferRelativeResize="0"/>
          <p:nvPr/>
        </p:nvPicPr>
        <p:blipFill rotWithShape="1">
          <a:blip r:embed="rId3">
            <a:alphaModFix/>
          </a:blip>
          <a:srcRect b="6405" l="7130" r="6018" t="32477"/>
          <a:stretch/>
        </p:blipFill>
        <p:spPr>
          <a:xfrm>
            <a:off x="5105050" y="2270849"/>
            <a:ext cx="3353150" cy="2359627"/>
          </a:xfrm>
          <a:prstGeom prst="rect">
            <a:avLst/>
          </a:prstGeom>
          <a:noFill/>
          <a:ln>
            <a:noFill/>
          </a:ln>
        </p:spPr>
      </p:pic>
      <p:sp>
        <p:nvSpPr>
          <p:cNvPr id="232" name="Google Shape;232;p38"/>
          <p:cNvSpPr txBox="1"/>
          <p:nvPr>
            <p:ph idx="1" type="body"/>
          </p:nvPr>
        </p:nvSpPr>
        <p:spPr>
          <a:xfrm>
            <a:off x="311700" y="1152475"/>
            <a:ext cx="64035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AutoPi ($125 - $330)</a:t>
            </a:r>
            <a:endParaRPr sz="2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AutoPi dongle and the AutoPi Cloud combines to an IoT Platform which lets you add advanced features to your car and gives you a lot of extension possibilities. </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Abilities:</a:t>
            </a:r>
            <a:endParaRPr sz="1800">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Traffic sign warning</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Theft detection</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Parking assistance</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Crash detection</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Collision prevention</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Parental control</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Can add on future features.</a:t>
            </a:r>
            <a:endParaRPr>
              <a:solidFill>
                <a:srgbClr val="000000"/>
              </a:solidFill>
            </a:endParaRPr>
          </a:p>
        </p:txBody>
      </p:sp>
      <p:sp>
        <p:nvSpPr>
          <p:cNvPr id="233" name="Google Shape;233;p38"/>
          <p:cNvSpPr txBox="1"/>
          <p:nvPr>
            <p:ph type="title"/>
          </p:nvPr>
        </p:nvSpPr>
        <p:spPr>
          <a:xfrm>
            <a:off x="311700" y="184925"/>
            <a:ext cx="8520600" cy="6819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600"/>
              <a:t>Applications of Vehicle-to-Vehicle Communication (V2V)</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9"/>
          <p:cNvPicPr preferRelativeResize="0"/>
          <p:nvPr/>
        </p:nvPicPr>
        <p:blipFill>
          <a:blip r:embed="rId3">
            <a:alphaModFix/>
          </a:blip>
          <a:stretch>
            <a:fillRect/>
          </a:stretch>
        </p:blipFill>
        <p:spPr>
          <a:xfrm>
            <a:off x="5159188" y="3217225"/>
            <a:ext cx="3673101" cy="1822250"/>
          </a:xfrm>
          <a:prstGeom prst="rect">
            <a:avLst/>
          </a:prstGeom>
          <a:noFill/>
          <a:ln cap="flat" cmpd="sng" w="9525">
            <a:solidFill>
              <a:srgbClr val="000000"/>
            </a:solidFill>
            <a:prstDash val="solid"/>
            <a:round/>
            <a:headEnd len="sm" w="sm" type="none"/>
            <a:tailEnd len="sm" w="sm" type="none"/>
          </a:ln>
        </p:spPr>
      </p:pic>
      <p:sp>
        <p:nvSpPr>
          <p:cNvPr id="239" name="Google Shape;239;p39"/>
          <p:cNvSpPr txBox="1"/>
          <p:nvPr>
            <p:ph idx="1" type="body"/>
          </p:nvPr>
        </p:nvSpPr>
        <p:spPr>
          <a:xfrm>
            <a:off x="387900" y="1503125"/>
            <a:ext cx="4015800" cy="2844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The foundation of AV technology </a:t>
            </a:r>
            <a:r>
              <a:rPr lang="en">
                <a:solidFill>
                  <a:srgbClr val="000000"/>
                </a:solidFill>
              </a:rPr>
              <a:t>i</a:t>
            </a:r>
            <a:r>
              <a:rPr lang="en">
                <a:solidFill>
                  <a:srgbClr val="000000"/>
                </a:solidFill>
              </a:rPr>
              <a:t>s effective detection</a:t>
            </a:r>
            <a:endParaRPr>
              <a:solidFill>
                <a:srgbClr val="000000"/>
              </a:solidFill>
            </a:endParaRPr>
          </a:p>
          <a:p>
            <a:pPr indent="-342900" lvl="0" marL="457200" rtl="0" algn="l">
              <a:lnSpc>
                <a:spcPct val="115000"/>
              </a:lnSpc>
              <a:spcBef>
                <a:spcPts val="1000"/>
              </a:spcBef>
              <a:spcAft>
                <a:spcPts val="0"/>
              </a:spcAft>
              <a:buClr>
                <a:srgbClr val="000000"/>
              </a:buClr>
              <a:buSzPts val="1800"/>
              <a:buChar char="●"/>
            </a:pPr>
            <a:r>
              <a:rPr lang="en">
                <a:solidFill>
                  <a:srgbClr val="000000"/>
                </a:solidFill>
              </a:rPr>
              <a:t>Vehicle-based sensors can fail to identify pedestrians even in ideal conditions</a:t>
            </a:r>
            <a:endParaRPr>
              <a:solidFill>
                <a:srgbClr val="000000"/>
              </a:solidFill>
            </a:endParaRPr>
          </a:p>
          <a:p>
            <a:pPr indent="-342900" lvl="0" marL="457200" rtl="0" algn="l">
              <a:lnSpc>
                <a:spcPct val="115000"/>
              </a:lnSpc>
              <a:spcBef>
                <a:spcPts val="1000"/>
              </a:spcBef>
              <a:spcAft>
                <a:spcPts val="0"/>
              </a:spcAft>
              <a:buClr>
                <a:srgbClr val="000000"/>
              </a:buClr>
              <a:buSzPts val="1800"/>
              <a:buChar char="●"/>
            </a:pPr>
            <a:r>
              <a:rPr lang="en">
                <a:solidFill>
                  <a:srgbClr val="000000"/>
                </a:solidFill>
              </a:rPr>
              <a:t>Uses a suite of different sensors to detect pedestrians</a:t>
            </a:r>
            <a:endParaRPr>
              <a:solidFill>
                <a:srgbClr val="000000"/>
              </a:solidFill>
            </a:endParaRPr>
          </a:p>
          <a:p>
            <a:pPr indent="0" lvl="0" marL="914400" rtl="0" algn="l">
              <a:lnSpc>
                <a:spcPct val="100000"/>
              </a:lnSpc>
              <a:spcBef>
                <a:spcPts val="1000"/>
              </a:spcBef>
              <a:spcAft>
                <a:spcPts val="0"/>
              </a:spcAft>
              <a:buNone/>
            </a:pPr>
            <a:r>
              <a:t/>
            </a:r>
            <a:endParaRPr sz="1400">
              <a:solidFill>
                <a:srgbClr val="000000"/>
              </a:solidFill>
            </a:endParaRPr>
          </a:p>
          <a:p>
            <a:pPr indent="0" lvl="0" marL="0" rtl="0" algn="l">
              <a:lnSpc>
                <a:spcPct val="100000"/>
              </a:lnSpc>
              <a:spcBef>
                <a:spcPts val="1600"/>
              </a:spcBef>
              <a:spcAft>
                <a:spcPts val="0"/>
              </a:spcAft>
              <a:buNone/>
            </a:pPr>
            <a:r>
              <a:t/>
            </a:r>
            <a:endParaRPr>
              <a:solidFill>
                <a:srgbClr val="000000"/>
              </a:solidFill>
            </a:endParaRPr>
          </a:p>
        </p:txBody>
      </p:sp>
      <p:pic>
        <p:nvPicPr>
          <p:cNvPr id="240" name="Google Shape;240;p39"/>
          <p:cNvPicPr preferRelativeResize="0"/>
          <p:nvPr/>
        </p:nvPicPr>
        <p:blipFill rotWithShape="1">
          <a:blip r:embed="rId4">
            <a:alphaModFix/>
          </a:blip>
          <a:srcRect b="4442" l="11736" r="11150" t="4158"/>
          <a:stretch/>
        </p:blipFill>
        <p:spPr>
          <a:xfrm>
            <a:off x="5746775" y="893512"/>
            <a:ext cx="2411821" cy="2200725"/>
          </a:xfrm>
          <a:prstGeom prst="rect">
            <a:avLst/>
          </a:prstGeom>
          <a:noFill/>
          <a:ln>
            <a:noFill/>
          </a:ln>
        </p:spPr>
      </p:pic>
      <p:sp>
        <p:nvSpPr>
          <p:cNvPr id="241" name="Google Shape;241;p39"/>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Vehicle-to-Pedestrian Communication (V2P)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0" l="0" r="0" t="22785"/>
          <a:stretch/>
        </p:blipFill>
        <p:spPr>
          <a:xfrm>
            <a:off x="4026150" y="931400"/>
            <a:ext cx="5117850" cy="4079450"/>
          </a:xfrm>
          <a:prstGeom prst="rect">
            <a:avLst/>
          </a:prstGeom>
          <a:noFill/>
          <a:ln>
            <a:noFill/>
          </a:ln>
        </p:spPr>
      </p:pic>
      <p:sp>
        <p:nvSpPr>
          <p:cNvPr id="247" name="Google Shape;247;p40"/>
          <p:cNvSpPr txBox="1"/>
          <p:nvPr>
            <p:ph idx="1" type="body"/>
          </p:nvPr>
        </p:nvSpPr>
        <p:spPr>
          <a:xfrm>
            <a:off x="265450" y="931400"/>
            <a:ext cx="4601700" cy="363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VLCs - Visible light cameras</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C</a:t>
            </a:r>
            <a:r>
              <a:rPr lang="en" sz="1400">
                <a:solidFill>
                  <a:srgbClr val="000000"/>
                </a:solidFill>
              </a:rPr>
              <a:t>apture images and send them to onboard computers, which compile and analyze them for pedestrians and objects</a:t>
            </a:r>
            <a:endParaRPr sz="1400">
              <a:solidFill>
                <a:srgbClr val="000000"/>
              </a:solidFill>
            </a:endParaRPr>
          </a:p>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Function poorly in low-light conditions, in adverse weather conditions, and on slick surfaces</a:t>
            </a:r>
            <a:endParaRPr sz="1400">
              <a:solidFill>
                <a:srgbClr val="000000"/>
              </a:solidFill>
            </a:endParaRPr>
          </a:p>
        </p:txBody>
      </p:sp>
      <p:pic>
        <p:nvPicPr>
          <p:cNvPr id="248" name="Google Shape;248;p40"/>
          <p:cNvPicPr preferRelativeResize="0"/>
          <p:nvPr/>
        </p:nvPicPr>
        <p:blipFill rotWithShape="1">
          <a:blip r:embed="rId4">
            <a:alphaModFix/>
          </a:blip>
          <a:srcRect b="20006" l="0" r="33087" t="0"/>
          <a:stretch/>
        </p:blipFill>
        <p:spPr>
          <a:xfrm>
            <a:off x="311700" y="2858125"/>
            <a:ext cx="3680899" cy="2152725"/>
          </a:xfrm>
          <a:prstGeom prst="rect">
            <a:avLst/>
          </a:prstGeom>
          <a:noFill/>
          <a:ln>
            <a:noFill/>
          </a:ln>
        </p:spPr>
      </p:pic>
      <p:sp>
        <p:nvSpPr>
          <p:cNvPr id="249" name="Google Shape;249;p40"/>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V2P Sensors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idx="1" type="body"/>
          </p:nvPr>
        </p:nvSpPr>
        <p:spPr>
          <a:xfrm>
            <a:off x="311700" y="931400"/>
            <a:ext cx="4601700" cy="363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LiDAR</a:t>
            </a:r>
            <a:r>
              <a:rPr lang="en">
                <a:solidFill>
                  <a:srgbClr val="000000"/>
                </a:solidFill>
              </a:rPr>
              <a:t> - </a:t>
            </a:r>
            <a:r>
              <a:rPr lang="en">
                <a:solidFill>
                  <a:srgbClr val="000000"/>
                </a:solidFill>
              </a:rPr>
              <a:t>light detection and ranging </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Uses scanning lasers to measure distances to surfaces, producing a 3D map of detailed shapes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Capable of object detection in low/no-light conditions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Unreliable in adverse weather and when road surfaces are wet or reflective</a:t>
            </a:r>
            <a:endParaRPr sz="1400">
              <a:solidFill>
                <a:srgbClr val="000000"/>
              </a:solidFill>
            </a:endParaRPr>
          </a:p>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Potentially useful for medium- and long-range detection</a:t>
            </a:r>
            <a:endParaRPr sz="1400">
              <a:solidFill>
                <a:srgbClr val="000000"/>
              </a:solidFill>
            </a:endParaRPr>
          </a:p>
        </p:txBody>
      </p:sp>
      <p:pic>
        <p:nvPicPr>
          <p:cNvPr id="255" name="Google Shape;255;p41"/>
          <p:cNvPicPr preferRelativeResize="0"/>
          <p:nvPr/>
        </p:nvPicPr>
        <p:blipFill>
          <a:blip r:embed="rId3">
            <a:alphaModFix/>
          </a:blip>
          <a:stretch>
            <a:fillRect/>
          </a:stretch>
        </p:blipFill>
        <p:spPr>
          <a:xfrm>
            <a:off x="4913400" y="918175"/>
            <a:ext cx="4078200" cy="2899950"/>
          </a:xfrm>
          <a:prstGeom prst="rect">
            <a:avLst/>
          </a:prstGeom>
          <a:noFill/>
          <a:ln>
            <a:noFill/>
          </a:ln>
        </p:spPr>
      </p:pic>
      <p:sp>
        <p:nvSpPr>
          <p:cNvPr id="256" name="Google Shape;256;p41"/>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V2P Sensors...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311700" y="1096475"/>
            <a:ext cx="4539000" cy="3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You probably use Vehicle communication every day…</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Radio</a:t>
            </a:r>
            <a:endParaRPr sz="1800"/>
          </a:p>
          <a:p>
            <a:pPr indent="-342900" lvl="0" marL="457200" rtl="0" algn="l">
              <a:spcBef>
                <a:spcPts val="0"/>
              </a:spcBef>
              <a:spcAft>
                <a:spcPts val="0"/>
              </a:spcAft>
              <a:buSzPts val="1800"/>
              <a:buAutoNum type="arabicPeriod"/>
            </a:pPr>
            <a:r>
              <a:rPr lang="en" sz="1800"/>
              <a:t>GPS</a:t>
            </a:r>
            <a:endParaRPr sz="1800"/>
          </a:p>
          <a:p>
            <a:pPr indent="-342900" lvl="0" marL="457200" rtl="0" algn="l">
              <a:spcBef>
                <a:spcPts val="0"/>
              </a:spcBef>
              <a:spcAft>
                <a:spcPts val="0"/>
              </a:spcAft>
              <a:buSzPts val="1800"/>
              <a:buAutoNum type="arabicPeriod"/>
            </a:pPr>
            <a:r>
              <a:rPr lang="en" sz="1800"/>
              <a:t>BlueTooth</a:t>
            </a:r>
            <a:endParaRPr sz="1800"/>
          </a:p>
          <a:p>
            <a:pPr indent="-342900" lvl="0" marL="457200" rtl="0" algn="l">
              <a:spcBef>
                <a:spcPts val="0"/>
              </a:spcBef>
              <a:spcAft>
                <a:spcPts val="0"/>
              </a:spcAft>
              <a:buSzPts val="1800"/>
              <a:buAutoNum type="arabicPeriod"/>
            </a:pPr>
            <a:r>
              <a:rPr lang="en" sz="1800"/>
              <a:t>Internet Connectivity</a:t>
            </a:r>
            <a:endParaRPr sz="1800"/>
          </a:p>
          <a:p>
            <a:pPr indent="-342900" lvl="0" marL="457200" rtl="0" algn="l">
              <a:spcBef>
                <a:spcPts val="0"/>
              </a:spcBef>
              <a:spcAft>
                <a:spcPts val="0"/>
              </a:spcAft>
              <a:buSzPts val="1800"/>
              <a:buAutoNum type="arabicPeriod"/>
            </a:pPr>
            <a:r>
              <a:rPr lang="en" sz="1800"/>
              <a:t>Emergency Communication</a:t>
            </a:r>
            <a:endParaRPr sz="1800"/>
          </a:p>
          <a:p>
            <a:pPr indent="-342900" lvl="0" marL="457200" rtl="0" algn="l">
              <a:spcBef>
                <a:spcPts val="0"/>
              </a:spcBef>
              <a:spcAft>
                <a:spcPts val="0"/>
              </a:spcAft>
              <a:buSzPts val="1800"/>
              <a:buAutoNum type="arabicPeriod"/>
            </a:pPr>
            <a:r>
              <a:rPr lang="en" sz="1800"/>
              <a:t>Blind Spot Sensor</a:t>
            </a:r>
            <a:endParaRPr sz="1800"/>
          </a:p>
          <a:p>
            <a:pPr indent="-342900" lvl="0" marL="457200" rtl="0" algn="l">
              <a:spcBef>
                <a:spcPts val="0"/>
              </a:spcBef>
              <a:spcAft>
                <a:spcPts val="0"/>
              </a:spcAft>
              <a:buSzPts val="1800"/>
              <a:buAutoNum type="arabicPeriod"/>
            </a:pPr>
            <a:r>
              <a:rPr lang="en" sz="1800"/>
              <a:t>Back up Camera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This industry is only getting bigger and better and more connected.</a:t>
            </a:r>
            <a:endParaRPr sz="1800"/>
          </a:p>
        </p:txBody>
      </p:sp>
      <p:sp>
        <p:nvSpPr>
          <p:cNvPr id="70" name="Google Shape;70;p15"/>
          <p:cNvSpPr txBox="1"/>
          <p:nvPr>
            <p:ph idx="4294967295" type="title"/>
          </p:nvPr>
        </p:nvSpPr>
        <p:spPr>
          <a:xfrm>
            <a:off x="311700" y="184925"/>
            <a:ext cx="8520600" cy="68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Connected Vehicles in everyday life</a:t>
            </a:r>
            <a:endParaRPr/>
          </a:p>
        </p:txBody>
      </p:sp>
      <p:pic>
        <p:nvPicPr>
          <p:cNvPr id="71" name="Google Shape;71;p15"/>
          <p:cNvPicPr preferRelativeResize="0"/>
          <p:nvPr/>
        </p:nvPicPr>
        <p:blipFill>
          <a:blip r:embed="rId3">
            <a:alphaModFix/>
          </a:blip>
          <a:stretch>
            <a:fillRect/>
          </a:stretch>
        </p:blipFill>
        <p:spPr>
          <a:xfrm>
            <a:off x="4514200" y="1690350"/>
            <a:ext cx="4411125" cy="24812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idx="1" type="body"/>
          </p:nvPr>
        </p:nvSpPr>
        <p:spPr>
          <a:xfrm>
            <a:off x="311700" y="931400"/>
            <a:ext cx="4601700" cy="363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Radar - </a:t>
            </a:r>
            <a:r>
              <a:rPr lang="en">
                <a:solidFill>
                  <a:srgbClr val="000000"/>
                </a:solidFill>
                <a:highlight>
                  <a:srgbClr val="FFFFFF"/>
                </a:highlight>
              </a:rPr>
              <a:t>RAdio Detection And Ranging</a:t>
            </a:r>
            <a:endParaRPr>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Uses radio waves to detect objects and determine distances and relative speeds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Handles darkness and adverse weather conditions well, but has poor resolution, making it difficult to distinguish pedestrians, especially children</a:t>
            </a:r>
            <a:endParaRPr sz="1400">
              <a:solidFill>
                <a:srgbClr val="000000"/>
              </a:solidFill>
            </a:endParaRPr>
          </a:p>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Cannot reliably detect stationary objects, such as pedestrians waiting to enter a roadway</a:t>
            </a:r>
            <a:endParaRPr sz="1400">
              <a:solidFill>
                <a:srgbClr val="000000"/>
              </a:solidFill>
            </a:endParaRPr>
          </a:p>
        </p:txBody>
      </p:sp>
      <p:pic>
        <p:nvPicPr>
          <p:cNvPr id="262" name="Google Shape;262;p42"/>
          <p:cNvPicPr preferRelativeResize="0"/>
          <p:nvPr/>
        </p:nvPicPr>
        <p:blipFill>
          <a:blip r:embed="rId3">
            <a:alphaModFix/>
          </a:blip>
          <a:stretch>
            <a:fillRect/>
          </a:stretch>
        </p:blipFill>
        <p:spPr>
          <a:xfrm>
            <a:off x="4983625" y="1038675"/>
            <a:ext cx="3925800" cy="2617200"/>
          </a:xfrm>
          <a:prstGeom prst="rect">
            <a:avLst/>
          </a:prstGeom>
          <a:noFill/>
          <a:ln>
            <a:noFill/>
          </a:ln>
        </p:spPr>
      </p:pic>
      <p:sp>
        <p:nvSpPr>
          <p:cNvPr id="263" name="Google Shape;263;p42"/>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V2P Sensors...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3"/>
          <p:cNvPicPr preferRelativeResize="0"/>
          <p:nvPr/>
        </p:nvPicPr>
        <p:blipFill rotWithShape="1">
          <a:blip r:embed="rId3">
            <a:alphaModFix/>
          </a:blip>
          <a:srcRect b="6826" l="0" r="0" t="18729"/>
          <a:stretch/>
        </p:blipFill>
        <p:spPr>
          <a:xfrm>
            <a:off x="4447925" y="1105162"/>
            <a:ext cx="4696074" cy="3895674"/>
          </a:xfrm>
          <a:prstGeom prst="rect">
            <a:avLst/>
          </a:prstGeom>
          <a:noFill/>
          <a:ln>
            <a:noFill/>
          </a:ln>
        </p:spPr>
      </p:pic>
      <p:sp>
        <p:nvSpPr>
          <p:cNvPr id="269" name="Google Shape;269;p43"/>
          <p:cNvSpPr txBox="1"/>
          <p:nvPr>
            <p:ph idx="1" type="body"/>
          </p:nvPr>
        </p:nvSpPr>
        <p:spPr>
          <a:xfrm>
            <a:off x="326125" y="1730225"/>
            <a:ext cx="4289700" cy="2694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highlight>
                  <a:srgbClr val="FFFFFF"/>
                </a:highlight>
              </a:rPr>
              <a:t>New Uber vehicle scaled back lidar from 7 units to 1</a:t>
            </a:r>
            <a:endParaRPr sz="1400">
              <a:solidFill>
                <a:srgbClr val="000000"/>
              </a:solidFill>
              <a:highlight>
                <a:srgbClr val="FFFFFF"/>
              </a:highlight>
            </a:endParaRPr>
          </a:p>
          <a:p>
            <a:pPr indent="-317500" lvl="0" marL="457200" rtl="0" algn="l">
              <a:spcBef>
                <a:spcPts val="1000"/>
              </a:spcBef>
              <a:spcAft>
                <a:spcPts val="0"/>
              </a:spcAft>
              <a:buClr>
                <a:srgbClr val="000000"/>
              </a:buClr>
              <a:buSzPts val="1400"/>
              <a:buChar char="●"/>
            </a:pPr>
            <a:r>
              <a:rPr lang="en" sz="1400">
                <a:solidFill>
                  <a:srgbClr val="000000"/>
                </a:solidFill>
                <a:highlight>
                  <a:srgbClr val="FFFFFF"/>
                </a:highlight>
              </a:rPr>
              <a:t>Introduced a blind zone around the perimeter of the SUV</a:t>
            </a:r>
            <a:endParaRPr sz="1400">
              <a:solidFill>
                <a:srgbClr val="000000"/>
              </a:solidFill>
              <a:highlight>
                <a:srgbClr val="FFFFFF"/>
              </a:highlight>
            </a:endParaRPr>
          </a:p>
          <a:p>
            <a:pPr indent="-317500" lvl="0" marL="457200" rtl="0" algn="l">
              <a:spcBef>
                <a:spcPts val="1000"/>
              </a:spcBef>
              <a:spcAft>
                <a:spcPts val="1000"/>
              </a:spcAft>
              <a:buClr>
                <a:srgbClr val="000000"/>
              </a:buClr>
              <a:buSzPts val="1400"/>
              <a:buChar char="●"/>
            </a:pPr>
            <a:r>
              <a:rPr lang="en" sz="1400">
                <a:solidFill>
                  <a:srgbClr val="000000"/>
                </a:solidFill>
                <a:highlight>
                  <a:srgbClr val="FFFFFF"/>
                </a:highlight>
              </a:rPr>
              <a:t>The lidar now sits up higher on top of an SUV, further reducing its ability to see low-lying objects</a:t>
            </a:r>
            <a:endParaRPr sz="1400">
              <a:solidFill>
                <a:srgbClr val="000000"/>
              </a:solidFill>
              <a:highlight>
                <a:srgbClr val="FFFFFF"/>
              </a:highlight>
            </a:endParaRPr>
          </a:p>
        </p:txBody>
      </p:sp>
      <p:sp>
        <p:nvSpPr>
          <p:cNvPr id="270" name="Google Shape;270;p43"/>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V2P Uber Example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4"/>
          <p:cNvSpPr txBox="1"/>
          <p:nvPr>
            <p:ph idx="1" type="body"/>
          </p:nvPr>
        </p:nvSpPr>
        <p:spPr>
          <a:xfrm>
            <a:off x="326125" y="935950"/>
            <a:ext cx="8550000" cy="3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FFFFFF"/>
                </a:highlight>
              </a:rPr>
              <a:t>How can pedestrians be protected?</a:t>
            </a:r>
            <a:endParaRPr>
              <a:solidFill>
                <a:srgbClr val="000000"/>
              </a:solidFill>
              <a:highlight>
                <a:srgbClr val="FFFFFF"/>
              </a:highlight>
            </a:endParaRPr>
          </a:p>
          <a:p>
            <a:pPr indent="-317500" lvl="0" marL="457200" rtl="0" algn="l">
              <a:spcBef>
                <a:spcPts val="1000"/>
              </a:spcBef>
              <a:spcAft>
                <a:spcPts val="0"/>
              </a:spcAft>
              <a:buClr>
                <a:srgbClr val="000000"/>
              </a:buClr>
              <a:buSzPts val="1400"/>
              <a:buChar char="●"/>
            </a:pPr>
            <a:r>
              <a:rPr lang="en" sz="1400">
                <a:solidFill>
                  <a:srgbClr val="000000"/>
                </a:solidFill>
              </a:rPr>
              <a:t>The most affordable detection technology, cameras, is unlikely to be effective in pedestrian fatality mitigation</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Initial deployment of automated vehicles will likely be restricted to freeways and select urban areas, non-freeway streets and rural settings account for a substantial share of pedestrian fatalities.</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Combining sensor technologies offers the greatest potential for eliminating fatalities, but may be unrealistically expensive</a:t>
            </a:r>
            <a:endParaRPr sz="1400">
              <a:solidFill>
                <a:srgbClr val="000000"/>
              </a:solidFill>
            </a:endParaRPr>
          </a:p>
          <a:p>
            <a:pPr indent="-317500" lvl="0" marL="457200" rtl="0" algn="l">
              <a:spcBef>
                <a:spcPts val="1000"/>
              </a:spcBef>
              <a:spcAft>
                <a:spcPts val="1000"/>
              </a:spcAft>
              <a:buClr>
                <a:srgbClr val="000000"/>
              </a:buClr>
              <a:buSzPts val="1400"/>
              <a:buFont typeface="Georgia"/>
              <a:buChar char="●"/>
            </a:pPr>
            <a:r>
              <a:rPr lang="en" sz="1400">
                <a:solidFill>
                  <a:schemeClr val="dk1"/>
                </a:solidFill>
              </a:rPr>
              <a:t>A tenfold improvement in this technology is needed to replicate human performance</a:t>
            </a:r>
            <a:endParaRPr sz="1400">
              <a:solidFill>
                <a:srgbClr val="000000"/>
              </a:solidFill>
              <a:latin typeface="Georgia"/>
              <a:ea typeface="Georgia"/>
              <a:cs typeface="Georgia"/>
              <a:sym typeface="Georgia"/>
            </a:endParaRPr>
          </a:p>
        </p:txBody>
      </p:sp>
      <p:sp>
        <p:nvSpPr>
          <p:cNvPr id="276" name="Google Shape;276;p44"/>
          <p:cNvSpPr txBox="1"/>
          <p:nvPr>
            <p:ph type="title"/>
          </p:nvPr>
        </p:nvSpPr>
        <p:spPr>
          <a:xfrm>
            <a:off x="311700" y="184925"/>
            <a:ext cx="8520600" cy="6819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V2P Improvements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idx="1" type="body"/>
          </p:nvPr>
        </p:nvSpPr>
        <p:spPr>
          <a:xfrm>
            <a:off x="311700" y="1152475"/>
            <a:ext cx="382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82" name="Google Shape;282;p45"/>
          <p:cNvSpPr txBox="1"/>
          <p:nvPr>
            <p:ph type="title"/>
          </p:nvPr>
        </p:nvSpPr>
        <p:spPr>
          <a:xfrm>
            <a:off x="311700" y="184925"/>
            <a:ext cx="8520600" cy="6819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Vehicle-to-User Communication (V2U)</a:t>
            </a:r>
            <a:endParaRPr/>
          </a:p>
        </p:txBody>
      </p:sp>
      <p:pic>
        <p:nvPicPr>
          <p:cNvPr id="283" name="Google Shape;283;p45"/>
          <p:cNvPicPr preferRelativeResize="0"/>
          <p:nvPr/>
        </p:nvPicPr>
        <p:blipFill>
          <a:blip r:embed="rId3">
            <a:alphaModFix/>
          </a:blip>
          <a:stretch>
            <a:fillRect/>
          </a:stretch>
        </p:blipFill>
        <p:spPr>
          <a:xfrm>
            <a:off x="1136200" y="1028414"/>
            <a:ext cx="6851076" cy="3664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206875"/>
            <a:ext cx="8520600" cy="5997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289" name="Google Shape;289;p46"/>
          <p:cNvSpPr txBox="1"/>
          <p:nvPr>
            <p:ph idx="1" type="body"/>
          </p:nvPr>
        </p:nvSpPr>
        <p:spPr>
          <a:xfrm>
            <a:off x="311700" y="1152475"/>
            <a:ext cx="323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Vehicle to User</a:t>
            </a:r>
            <a:r>
              <a:rPr lang="en">
                <a:solidFill>
                  <a:srgbClr val="000000"/>
                </a:solidFill>
              </a:rPr>
              <a:t> technology refers to communication between the vehicle and its occupants, especially the driver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primary categories: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Driver Assistance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In-vehicle Infotainment</a:t>
            </a:r>
            <a:endParaRPr sz="1800">
              <a:solidFill>
                <a:srgbClr val="000000"/>
              </a:solidFill>
            </a:endParaRPr>
          </a:p>
        </p:txBody>
      </p:sp>
      <p:pic>
        <p:nvPicPr>
          <p:cNvPr id="290" name="Google Shape;290;p46"/>
          <p:cNvPicPr preferRelativeResize="0"/>
          <p:nvPr/>
        </p:nvPicPr>
        <p:blipFill>
          <a:blip r:embed="rId3">
            <a:alphaModFix/>
          </a:blip>
          <a:stretch>
            <a:fillRect/>
          </a:stretch>
        </p:blipFill>
        <p:spPr>
          <a:xfrm>
            <a:off x="3795875" y="1208460"/>
            <a:ext cx="4953300" cy="3304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235075"/>
            <a:ext cx="8520600" cy="686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Autonomous Vehicle Rating System	</a:t>
            </a:r>
            <a:endParaRPr/>
          </a:p>
        </p:txBody>
      </p:sp>
      <p:sp>
        <p:nvSpPr>
          <p:cNvPr id="296" name="Google Shape;296;p47"/>
          <p:cNvSpPr txBox="1"/>
          <p:nvPr>
            <p:ph idx="1" type="body"/>
          </p:nvPr>
        </p:nvSpPr>
        <p:spPr>
          <a:xfrm>
            <a:off x="311700" y="1152475"/>
            <a:ext cx="8520600" cy="11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a:t>
            </a:r>
            <a:r>
              <a:rPr i="1" lang="en">
                <a:solidFill>
                  <a:srgbClr val="000000"/>
                </a:solidFill>
              </a:rPr>
              <a:t>Society of </a:t>
            </a:r>
            <a:r>
              <a:rPr i="1" lang="en">
                <a:solidFill>
                  <a:srgbClr val="000000"/>
                </a:solidFill>
              </a:rPr>
              <a:t>Automotive</a:t>
            </a:r>
            <a:r>
              <a:rPr i="1" lang="en">
                <a:solidFill>
                  <a:srgbClr val="000000"/>
                </a:solidFill>
              </a:rPr>
              <a:t> Engineers</a:t>
            </a:r>
            <a:r>
              <a:rPr lang="en">
                <a:solidFill>
                  <a:srgbClr val="000000"/>
                </a:solidFill>
              </a:rPr>
              <a:t> released industry accepted level system to rate autonomous vehicles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Vehicles classified on a scale of 1-5, in ascending order by level of autonomy.</a:t>
            </a:r>
            <a:endParaRPr>
              <a:solidFill>
                <a:srgbClr val="000000"/>
              </a:solidFill>
            </a:endParaRPr>
          </a:p>
        </p:txBody>
      </p:sp>
      <p:pic>
        <p:nvPicPr>
          <p:cNvPr id="297" name="Google Shape;297;p47"/>
          <p:cNvPicPr preferRelativeResize="0"/>
          <p:nvPr/>
        </p:nvPicPr>
        <p:blipFill>
          <a:blip r:embed="rId3">
            <a:alphaModFix/>
          </a:blip>
          <a:stretch>
            <a:fillRect/>
          </a:stretch>
        </p:blipFill>
        <p:spPr>
          <a:xfrm>
            <a:off x="4651200" y="2317125"/>
            <a:ext cx="4181100" cy="2551026"/>
          </a:xfrm>
          <a:prstGeom prst="rect">
            <a:avLst/>
          </a:prstGeom>
          <a:noFill/>
          <a:ln>
            <a:noFill/>
          </a:ln>
        </p:spPr>
      </p:pic>
      <p:pic>
        <p:nvPicPr>
          <p:cNvPr id="298" name="Google Shape;298;p47"/>
          <p:cNvPicPr preferRelativeResize="0"/>
          <p:nvPr/>
        </p:nvPicPr>
        <p:blipFill>
          <a:blip r:embed="rId4">
            <a:alphaModFix/>
          </a:blip>
          <a:stretch>
            <a:fillRect/>
          </a:stretch>
        </p:blipFill>
        <p:spPr>
          <a:xfrm>
            <a:off x="311707" y="2287675"/>
            <a:ext cx="3194926" cy="2551025"/>
          </a:xfrm>
          <a:prstGeom prst="rect">
            <a:avLst/>
          </a:prstGeom>
          <a:noFill/>
          <a:ln>
            <a:noFill/>
          </a:ln>
        </p:spPr>
      </p:pic>
      <p:sp>
        <p:nvSpPr>
          <p:cNvPr id="299" name="Google Shape;299;p47"/>
          <p:cNvSpPr/>
          <p:nvPr/>
        </p:nvSpPr>
        <p:spPr>
          <a:xfrm>
            <a:off x="3652763" y="3249249"/>
            <a:ext cx="852300" cy="36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572700"/>
          </a:xfrm>
          <a:prstGeom prst="rect">
            <a:avLst/>
          </a:prstGeom>
          <a:solidFill>
            <a:srgbClr val="F4CCCC"/>
          </a:solidFill>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8"/>
          <p:cNvSpPr txBox="1"/>
          <p:nvPr>
            <p:ph idx="1" type="body"/>
          </p:nvPr>
        </p:nvSpPr>
        <p:spPr>
          <a:xfrm>
            <a:off x="311700" y="1152475"/>
            <a:ext cx="4260300" cy="269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Level 0: No Automation</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Relies on driver for all driving actions</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Level 1: Driver Assistance</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Basic automation; cars with cruise control or lane-keep technology</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Level 2: Partial Automation</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More advanced automation; car can at times control braking, steering, or acceleration of the vehicle</a:t>
            </a:r>
            <a:endParaRPr>
              <a:solidFill>
                <a:srgbClr val="000000"/>
              </a:solidFill>
            </a:endParaRPr>
          </a:p>
        </p:txBody>
      </p:sp>
      <p:sp>
        <p:nvSpPr>
          <p:cNvPr id="306" name="Google Shape;306;p48"/>
          <p:cNvSpPr txBox="1"/>
          <p:nvPr>
            <p:ph type="title"/>
          </p:nvPr>
        </p:nvSpPr>
        <p:spPr>
          <a:xfrm>
            <a:off x="311700" y="445025"/>
            <a:ext cx="8520600" cy="572700"/>
          </a:xfrm>
          <a:prstGeom prst="rect">
            <a:avLst/>
          </a:prstGeom>
          <a:solidFill>
            <a:srgbClr val="F4CCCC"/>
          </a:solidFill>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Autonomous Vehicle Rating System	</a:t>
            </a:r>
            <a:endParaRPr/>
          </a:p>
        </p:txBody>
      </p:sp>
      <p:sp>
        <p:nvSpPr>
          <p:cNvPr id="307" name="Google Shape;307;p48"/>
          <p:cNvSpPr txBox="1"/>
          <p:nvPr>
            <p:ph idx="1" type="body"/>
          </p:nvPr>
        </p:nvSpPr>
        <p:spPr>
          <a:xfrm>
            <a:off x="4589425" y="11823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a:solidFill>
                  <a:schemeClr val="dk1"/>
                </a:solidFill>
              </a:rPr>
              <a:t>Level 3: Conditional Automation</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highlight>
                  <a:srgbClr val="FFFFFF"/>
                </a:highlight>
              </a:rPr>
              <a:t>Vehicle is capable of taking full control and operating during select parts of a journey when certain operating conditions are met.</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Level 4: High Automation</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Vehicle can complete an entire journey without driver intervention; may have geographical or movement constraints</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Level 5: Full Automation</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Fully autonomous vehicle in all circumstances; zero driver-input necessary</a:t>
            </a:r>
            <a:endParaRPr>
              <a:solidFill>
                <a:srgbClr val="000000"/>
              </a:solidFill>
            </a:endParaRPr>
          </a:p>
        </p:txBody>
      </p:sp>
      <p:sp>
        <p:nvSpPr>
          <p:cNvPr id="308" name="Google Shape;308;p48"/>
          <p:cNvSpPr/>
          <p:nvPr/>
        </p:nvSpPr>
        <p:spPr>
          <a:xfrm>
            <a:off x="181600" y="3986025"/>
            <a:ext cx="4464962" cy="572701"/>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0000"/>
                </a:solidFill>
                <a:latin typeface="Arial"/>
              </a:rPr>
              <a:t>Current technology is at Level 2</a:t>
            </a:r>
          </a:p>
        </p:txBody>
      </p:sp>
      <p:sp>
        <p:nvSpPr>
          <p:cNvPr id="309" name="Google Shape;309;p48"/>
          <p:cNvSpPr/>
          <p:nvPr/>
        </p:nvSpPr>
        <p:spPr>
          <a:xfrm>
            <a:off x="254175" y="3211800"/>
            <a:ext cx="672900" cy="5727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49325" y="238175"/>
            <a:ext cx="8520600" cy="617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Current Technology</a:t>
            </a:r>
            <a:endParaRPr/>
          </a:p>
        </p:txBody>
      </p:sp>
      <p:sp>
        <p:nvSpPr>
          <p:cNvPr id="315" name="Google Shape;315;p49"/>
          <p:cNvSpPr txBox="1"/>
          <p:nvPr>
            <p:ph idx="1" type="body"/>
          </p:nvPr>
        </p:nvSpPr>
        <p:spPr>
          <a:xfrm>
            <a:off x="311700" y="1152475"/>
            <a:ext cx="3309600" cy="352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There is a misconception about current automated driving technology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are a long ways away from having fully-autonomous vehicles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Until then, vehicles will become more and more automated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Current technology is at Level 2</a:t>
            </a:r>
            <a:endParaRPr>
              <a:solidFill>
                <a:srgbClr val="000000"/>
              </a:solidFill>
            </a:endParaRPr>
          </a:p>
        </p:txBody>
      </p:sp>
      <p:pic>
        <p:nvPicPr>
          <p:cNvPr id="316" name="Google Shape;316;p49"/>
          <p:cNvPicPr preferRelativeResize="0"/>
          <p:nvPr/>
        </p:nvPicPr>
        <p:blipFill>
          <a:blip r:embed="rId3">
            <a:alphaModFix/>
          </a:blip>
          <a:stretch>
            <a:fillRect/>
          </a:stretch>
        </p:blipFill>
        <p:spPr>
          <a:xfrm>
            <a:off x="3802525" y="1298350"/>
            <a:ext cx="4930500" cy="3235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200525"/>
            <a:ext cx="8520600" cy="6741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Two Primary </a:t>
            </a:r>
            <a:r>
              <a:rPr lang="en"/>
              <a:t>Categories</a:t>
            </a:r>
            <a:endParaRPr/>
          </a:p>
        </p:txBody>
      </p:sp>
      <p:sp>
        <p:nvSpPr>
          <p:cNvPr id="322" name="Google Shape;322;p50"/>
          <p:cNvSpPr txBox="1"/>
          <p:nvPr>
            <p:ph idx="1" type="body"/>
          </p:nvPr>
        </p:nvSpPr>
        <p:spPr>
          <a:xfrm>
            <a:off x="311700" y="1152475"/>
            <a:ext cx="8435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AutoNum type="arabicPeriod"/>
            </a:pPr>
            <a:r>
              <a:rPr b="1" lang="en" sz="2400">
                <a:solidFill>
                  <a:srgbClr val="000000"/>
                </a:solidFill>
              </a:rPr>
              <a:t>Driver Assistance Technology</a:t>
            </a:r>
            <a:endParaRPr b="1"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Technology designed to assist the human driver and in some situations, take over certain tasks when deemed necessary.</a:t>
            </a:r>
            <a:endParaRPr sz="2400">
              <a:solidFill>
                <a:srgbClr val="000000"/>
              </a:solidFill>
            </a:endParaRPr>
          </a:p>
          <a:p>
            <a:pPr indent="-381000" lvl="0" marL="457200" rtl="0" algn="l">
              <a:spcBef>
                <a:spcPts val="0"/>
              </a:spcBef>
              <a:spcAft>
                <a:spcPts val="0"/>
              </a:spcAft>
              <a:buClr>
                <a:srgbClr val="000000"/>
              </a:buClr>
              <a:buSzPts val="2400"/>
              <a:buAutoNum type="arabicPeriod"/>
            </a:pPr>
            <a:r>
              <a:rPr b="1" lang="en" sz="2400">
                <a:solidFill>
                  <a:srgbClr val="000000"/>
                </a:solidFill>
              </a:rPr>
              <a:t>Infotainment</a:t>
            </a:r>
            <a:endParaRPr b="1"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In-vehicle hardware and software that provides audio or video entertainment</a:t>
            </a:r>
            <a:endParaRPr sz="24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225650"/>
            <a:ext cx="8520600" cy="6792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Automated Driver Assistance Systems (ADAS)</a:t>
            </a:r>
            <a:endParaRPr/>
          </a:p>
        </p:txBody>
      </p:sp>
      <p:sp>
        <p:nvSpPr>
          <p:cNvPr id="328" name="Google Shape;328;p51"/>
          <p:cNvSpPr txBox="1"/>
          <p:nvPr>
            <p:ph idx="1" type="body"/>
          </p:nvPr>
        </p:nvSpPr>
        <p:spPr>
          <a:xfrm>
            <a:off x="4572000" y="1152488"/>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ADAS systems are designed to help the driver in the driving process.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ADAS can warn drivers of potential dangers, intervene to help the driver remain in control in order to prevent an accident and, if necessary, reduce the severity of an accident if it can’t be avoided.</a:t>
            </a:r>
            <a:endParaRPr>
              <a:solidFill>
                <a:srgbClr val="000000"/>
              </a:solidFill>
            </a:endParaRPr>
          </a:p>
        </p:txBody>
      </p:sp>
      <p:pic>
        <p:nvPicPr>
          <p:cNvPr id="329" name="Google Shape;329;p51"/>
          <p:cNvPicPr preferRelativeResize="0"/>
          <p:nvPr/>
        </p:nvPicPr>
        <p:blipFill>
          <a:blip r:embed="rId3">
            <a:alphaModFix/>
          </a:blip>
          <a:stretch>
            <a:fillRect/>
          </a:stretch>
        </p:blipFill>
        <p:spPr>
          <a:xfrm>
            <a:off x="403250" y="1470201"/>
            <a:ext cx="4063775" cy="278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nvSpPr>
        <p:spPr>
          <a:xfrm>
            <a:off x="346350" y="1199175"/>
            <a:ext cx="8451300" cy="3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According to the United States Department </a:t>
            </a:r>
            <a:endParaRPr sz="1800"/>
          </a:p>
          <a:p>
            <a:pPr indent="0" lvl="0" marL="0" rtl="0" algn="l">
              <a:spcBef>
                <a:spcPts val="0"/>
              </a:spcBef>
              <a:spcAft>
                <a:spcPts val="0"/>
              </a:spcAft>
              <a:buNone/>
            </a:pPr>
            <a:r>
              <a:rPr lang="en" sz="1800"/>
              <a:t>of Transportation Connected Vehicles </a:t>
            </a:r>
            <a:endParaRPr sz="1800"/>
          </a:p>
          <a:p>
            <a:pPr indent="0" lvl="0" marL="0" rtl="0" algn="l">
              <a:spcBef>
                <a:spcPts val="0"/>
              </a:spcBef>
              <a:spcAft>
                <a:spcPts val="0"/>
              </a:spcAft>
              <a:buNone/>
            </a:pPr>
            <a:r>
              <a:rPr lang="en" sz="1800"/>
              <a:t>Benefit: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Safety</a:t>
            </a:r>
            <a:endParaRPr sz="1800"/>
          </a:p>
          <a:p>
            <a:pPr indent="-317500" lvl="1" marL="914400" rtl="0" algn="l">
              <a:spcBef>
                <a:spcPts val="0"/>
              </a:spcBef>
              <a:spcAft>
                <a:spcPts val="0"/>
              </a:spcAft>
              <a:buSzPts val="1400"/>
              <a:buChar char="○"/>
            </a:pPr>
            <a:r>
              <a:rPr lang="en"/>
              <a:t>S</a:t>
            </a:r>
            <a:r>
              <a:rPr lang="en"/>
              <a:t>afety applications will give drivers the tools they need to avoid potential crashes and significantly reduce the number of lives lost each year. </a:t>
            </a:r>
            <a:endParaRPr/>
          </a:p>
          <a:p>
            <a:pPr indent="-342900" lvl="0" marL="457200" rtl="0" algn="l">
              <a:spcBef>
                <a:spcPts val="0"/>
              </a:spcBef>
              <a:spcAft>
                <a:spcPts val="0"/>
              </a:spcAft>
              <a:buSzPts val="1800"/>
              <a:buAutoNum type="arabicPeriod"/>
            </a:pPr>
            <a:r>
              <a:rPr lang="en" sz="1800"/>
              <a:t>Mobility</a:t>
            </a:r>
            <a:endParaRPr sz="1800"/>
          </a:p>
          <a:p>
            <a:pPr indent="-317500" lvl="1" marL="914400" rtl="0" algn="l">
              <a:spcBef>
                <a:spcPts val="0"/>
              </a:spcBef>
              <a:spcAft>
                <a:spcPts val="0"/>
              </a:spcAft>
              <a:buSzPts val="1400"/>
              <a:buChar char="○"/>
            </a:pPr>
            <a:r>
              <a:rPr lang="en"/>
              <a:t>M</a:t>
            </a:r>
            <a:r>
              <a:rPr lang="en"/>
              <a:t>obility applications will help drivers navigate the roads more efficiently, help system operators improve the operation of our nation’s transportation system, and reduce congestion and travel delay.</a:t>
            </a:r>
            <a:endParaRPr/>
          </a:p>
          <a:p>
            <a:pPr indent="-342900" lvl="0" marL="457200" rtl="0" algn="l">
              <a:spcBef>
                <a:spcPts val="0"/>
              </a:spcBef>
              <a:spcAft>
                <a:spcPts val="0"/>
              </a:spcAft>
              <a:buSzPts val="1800"/>
              <a:buAutoNum type="arabicPeriod"/>
            </a:pPr>
            <a:r>
              <a:rPr lang="en" sz="1800"/>
              <a:t>Environment</a:t>
            </a:r>
            <a:endParaRPr sz="1800"/>
          </a:p>
          <a:p>
            <a:pPr indent="-317500" lvl="1" marL="914400" rtl="0" algn="l">
              <a:spcBef>
                <a:spcPts val="0"/>
              </a:spcBef>
              <a:spcAft>
                <a:spcPts val="0"/>
              </a:spcAft>
              <a:buSzPts val="1400"/>
              <a:buChar char="○"/>
            </a:pPr>
            <a:r>
              <a:rPr lang="en"/>
              <a:t>Environmental applications will give motorists the real-time information they need to make “green” transportation choices. </a:t>
            </a:r>
            <a:endParaRPr/>
          </a:p>
        </p:txBody>
      </p:sp>
      <p:sp>
        <p:nvSpPr>
          <p:cNvPr id="77" name="Google Shape;77;p16"/>
          <p:cNvSpPr txBox="1"/>
          <p:nvPr>
            <p:ph type="title"/>
          </p:nvPr>
        </p:nvSpPr>
        <p:spPr>
          <a:xfrm>
            <a:off x="311700" y="184925"/>
            <a:ext cx="8520600" cy="68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Connected Vehicles</a:t>
            </a:r>
            <a:endParaRPr/>
          </a:p>
        </p:txBody>
      </p:sp>
      <p:pic>
        <p:nvPicPr>
          <p:cNvPr id="78" name="Google Shape;78;p16"/>
          <p:cNvPicPr preferRelativeResize="0"/>
          <p:nvPr/>
        </p:nvPicPr>
        <p:blipFill>
          <a:blip r:embed="rId3">
            <a:alphaModFix/>
          </a:blip>
          <a:stretch>
            <a:fillRect/>
          </a:stretch>
        </p:blipFill>
        <p:spPr>
          <a:xfrm>
            <a:off x="5046119" y="973619"/>
            <a:ext cx="3786176" cy="152875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2"/>
          <p:cNvSpPr txBox="1"/>
          <p:nvPr>
            <p:ph idx="1" type="body"/>
          </p:nvPr>
        </p:nvSpPr>
        <p:spPr>
          <a:xfrm>
            <a:off x="311700" y="1152475"/>
            <a:ext cx="3800100" cy="361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Do you have some of the following systems in your car?</a:t>
            </a:r>
            <a:endParaRPr>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Automatic emergency braking</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Pedestrian automatic emergency braking</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Rearview video systems</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Forward collision warning</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Lane departure warning</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Lane keeping support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Adaptive light control</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Blind spot detection</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911 Notification</a:t>
            </a:r>
            <a:endParaRPr sz="1600">
              <a:solidFill>
                <a:srgbClr val="000000"/>
              </a:solidFill>
            </a:endParaRPr>
          </a:p>
        </p:txBody>
      </p:sp>
      <p:sp>
        <p:nvSpPr>
          <p:cNvPr id="335" name="Google Shape;335;p52"/>
          <p:cNvSpPr txBox="1"/>
          <p:nvPr>
            <p:ph type="title"/>
          </p:nvPr>
        </p:nvSpPr>
        <p:spPr>
          <a:xfrm>
            <a:off x="264600" y="191150"/>
            <a:ext cx="8520600" cy="6552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Automated Driver Assistance Systems (ADAS)</a:t>
            </a:r>
            <a:endParaRPr/>
          </a:p>
        </p:txBody>
      </p:sp>
      <p:pic>
        <p:nvPicPr>
          <p:cNvPr id="336" name="Google Shape;336;p52"/>
          <p:cNvPicPr preferRelativeResize="0"/>
          <p:nvPr/>
        </p:nvPicPr>
        <p:blipFill>
          <a:blip r:embed="rId3">
            <a:alphaModFix/>
          </a:blip>
          <a:stretch>
            <a:fillRect/>
          </a:stretch>
        </p:blipFill>
        <p:spPr>
          <a:xfrm>
            <a:off x="4314600" y="1404775"/>
            <a:ext cx="4517701" cy="29118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11700" y="169250"/>
            <a:ext cx="8520600" cy="6885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National Highway Traffic Safety Administration (NHTSA)</a:t>
            </a:r>
            <a:r>
              <a:rPr lang="en"/>
              <a:t> </a:t>
            </a:r>
            <a:endParaRPr/>
          </a:p>
        </p:txBody>
      </p:sp>
      <p:pic>
        <p:nvPicPr>
          <p:cNvPr id="342" name="Google Shape;342;p53"/>
          <p:cNvPicPr preferRelativeResize="0"/>
          <p:nvPr/>
        </p:nvPicPr>
        <p:blipFill>
          <a:blip r:embed="rId3">
            <a:alphaModFix/>
          </a:blip>
          <a:stretch>
            <a:fillRect/>
          </a:stretch>
        </p:blipFill>
        <p:spPr>
          <a:xfrm>
            <a:off x="311700" y="1017725"/>
            <a:ext cx="2687914" cy="3820973"/>
          </a:xfrm>
          <a:prstGeom prst="rect">
            <a:avLst/>
          </a:prstGeom>
          <a:noFill/>
          <a:ln>
            <a:noFill/>
          </a:ln>
        </p:spPr>
      </p:pic>
      <p:pic>
        <p:nvPicPr>
          <p:cNvPr id="343" name="Google Shape;343;p53"/>
          <p:cNvPicPr preferRelativeResize="0"/>
          <p:nvPr/>
        </p:nvPicPr>
        <p:blipFill>
          <a:blip r:embed="rId4">
            <a:alphaModFix/>
          </a:blip>
          <a:stretch>
            <a:fillRect/>
          </a:stretch>
        </p:blipFill>
        <p:spPr>
          <a:xfrm>
            <a:off x="6144389" y="1017725"/>
            <a:ext cx="2687914" cy="3820973"/>
          </a:xfrm>
          <a:prstGeom prst="rect">
            <a:avLst/>
          </a:prstGeom>
          <a:noFill/>
          <a:ln>
            <a:noFill/>
          </a:ln>
        </p:spPr>
      </p:pic>
      <p:sp>
        <p:nvSpPr>
          <p:cNvPr id="344" name="Google Shape;344;p53"/>
          <p:cNvSpPr txBox="1"/>
          <p:nvPr/>
        </p:nvSpPr>
        <p:spPr>
          <a:xfrm>
            <a:off x="3001900" y="1116550"/>
            <a:ext cx="3111600" cy="3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ADAS- The New Standard</a:t>
            </a:r>
            <a:endParaRPr b="1" sz="1800"/>
          </a:p>
          <a:p>
            <a:pPr indent="-342900" lvl="0" marL="457200" rtl="0" algn="l">
              <a:spcBef>
                <a:spcPts val="0"/>
              </a:spcBef>
              <a:spcAft>
                <a:spcPts val="0"/>
              </a:spcAft>
              <a:buSzPts val="1800"/>
              <a:buChar char="●"/>
            </a:pPr>
            <a:r>
              <a:rPr lang="en" sz="1800"/>
              <a:t>NHTSA endorses approved driver assistance technology, and encourages consumers to look for recommended safety features when shopping</a:t>
            </a:r>
            <a:endParaRPr sz="1800" u="sng"/>
          </a:p>
          <a:p>
            <a:pPr indent="-342900" lvl="0" marL="457200" rtl="0" algn="l">
              <a:spcBef>
                <a:spcPts val="0"/>
              </a:spcBef>
              <a:spcAft>
                <a:spcPts val="0"/>
              </a:spcAft>
              <a:buSzPts val="1800"/>
              <a:buChar char="●"/>
            </a:pPr>
            <a:r>
              <a:rPr lang="en" sz="1800"/>
              <a:t>Automotive Industry is increasingly integrating ADAS technology into their vehicles.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11700" y="225650"/>
            <a:ext cx="8520600" cy="6792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National Highway Traffic Safety Administration (NHTSA)</a:t>
            </a:r>
            <a:r>
              <a:rPr lang="en"/>
              <a:t> </a:t>
            </a:r>
            <a:endParaRPr/>
          </a:p>
        </p:txBody>
      </p:sp>
      <p:pic>
        <p:nvPicPr>
          <p:cNvPr id="350" name="Google Shape;350;p54"/>
          <p:cNvPicPr preferRelativeResize="0"/>
          <p:nvPr/>
        </p:nvPicPr>
        <p:blipFill rotWithShape="1">
          <a:blip r:embed="rId3">
            <a:alphaModFix/>
          </a:blip>
          <a:srcRect b="0" l="7088" r="7088" t="0"/>
          <a:stretch/>
        </p:blipFill>
        <p:spPr>
          <a:xfrm>
            <a:off x="310527" y="1017725"/>
            <a:ext cx="2536698" cy="3606001"/>
          </a:xfrm>
          <a:prstGeom prst="rect">
            <a:avLst/>
          </a:prstGeom>
          <a:noFill/>
          <a:ln>
            <a:noFill/>
          </a:ln>
        </p:spPr>
      </p:pic>
      <p:sp>
        <p:nvSpPr>
          <p:cNvPr id="351" name="Google Shape;351;p54"/>
          <p:cNvSpPr txBox="1"/>
          <p:nvPr/>
        </p:nvSpPr>
        <p:spPr>
          <a:xfrm>
            <a:off x="2892075" y="1116550"/>
            <a:ext cx="59403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Increased Processing Power</a:t>
            </a:r>
            <a:endParaRPr b="1" sz="1800"/>
          </a:p>
          <a:p>
            <a:pPr indent="-317500" lvl="0" marL="457200" rtl="0" algn="l">
              <a:spcBef>
                <a:spcPts val="0"/>
              </a:spcBef>
              <a:spcAft>
                <a:spcPts val="0"/>
              </a:spcAft>
              <a:buSzPts val="1400"/>
              <a:buChar char="●"/>
            </a:pPr>
            <a:r>
              <a:rPr lang="en"/>
              <a:t>GM’s newly unveiled platform has the power to process 4.5 TB of data per hour</a:t>
            </a:r>
            <a:endParaRPr/>
          </a:p>
          <a:p>
            <a:pPr indent="-317500" lvl="0" marL="457200" rtl="0" algn="l">
              <a:spcBef>
                <a:spcPts val="0"/>
              </a:spcBef>
              <a:spcAft>
                <a:spcPts val="0"/>
              </a:spcAft>
              <a:buSzPts val="1400"/>
              <a:buChar char="●"/>
            </a:pPr>
            <a:r>
              <a:rPr lang="en">
                <a:solidFill>
                  <a:schemeClr val="dk1"/>
                </a:solidFill>
                <a:highlight>
                  <a:srgbClr val="FFFFFF"/>
                </a:highlight>
              </a:rPr>
              <a:t>Also provides more rapid communications within the vehicle itself and to outside sources with Ethernet connections of 100 Mbps, 1 Gbps and 10 Gbps.</a:t>
            </a:r>
            <a:endParaRPr/>
          </a:p>
          <a:p>
            <a:pPr indent="-317500" lvl="0" marL="457200" rtl="0" algn="l">
              <a:spcBef>
                <a:spcPts val="0"/>
              </a:spcBef>
              <a:spcAft>
                <a:spcPts val="0"/>
              </a:spcAft>
              <a:buSzPts val="1400"/>
              <a:buChar char="●"/>
            </a:pPr>
            <a:r>
              <a:rPr lang="en"/>
              <a:t>The new technology is expected to be installed in GM vehicles by 2023</a:t>
            </a:r>
            <a:endParaRPr/>
          </a:p>
        </p:txBody>
      </p:sp>
      <p:pic>
        <p:nvPicPr>
          <p:cNvPr id="352" name="Google Shape;352;p54"/>
          <p:cNvPicPr preferRelativeResize="0"/>
          <p:nvPr/>
        </p:nvPicPr>
        <p:blipFill>
          <a:blip r:embed="rId4">
            <a:alphaModFix/>
          </a:blip>
          <a:stretch>
            <a:fillRect/>
          </a:stretch>
        </p:blipFill>
        <p:spPr>
          <a:xfrm>
            <a:off x="4067799" y="3061200"/>
            <a:ext cx="3588858" cy="1834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5"/>
          <p:cNvSpPr txBox="1"/>
          <p:nvPr>
            <p:ph type="title"/>
          </p:nvPr>
        </p:nvSpPr>
        <p:spPr>
          <a:xfrm>
            <a:off x="311700" y="247550"/>
            <a:ext cx="8520600" cy="617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In-Vehicle Infotainment (IVI)</a:t>
            </a:r>
            <a:endParaRPr/>
          </a:p>
        </p:txBody>
      </p:sp>
      <p:sp>
        <p:nvSpPr>
          <p:cNvPr id="358" name="Google Shape;358;p55"/>
          <p:cNvSpPr txBox="1"/>
          <p:nvPr>
            <p:ph idx="1" type="body"/>
          </p:nvPr>
        </p:nvSpPr>
        <p:spPr>
          <a:xfrm>
            <a:off x="311700" y="1152475"/>
            <a:ext cx="4667400" cy="350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What infotainment do you have in your vehicle?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Just as with ADAS, IVI is a massively growing industry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As we grow closer to building fully-autonomous cars, drivers and passengers will have more time to consume content while in their cars.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Major research goes into designing increasingly fluid UI’s with ease of access and simplicity at their core.</a:t>
            </a:r>
            <a:endParaRPr>
              <a:solidFill>
                <a:srgbClr val="000000"/>
              </a:solidFill>
            </a:endParaRPr>
          </a:p>
        </p:txBody>
      </p:sp>
      <p:pic>
        <p:nvPicPr>
          <p:cNvPr id="359" name="Google Shape;359;p55"/>
          <p:cNvPicPr preferRelativeResize="0"/>
          <p:nvPr/>
        </p:nvPicPr>
        <p:blipFill>
          <a:blip r:embed="rId3">
            <a:alphaModFix/>
          </a:blip>
          <a:stretch>
            <a:fillRect/>
          </a:stretch>
        </p:blipFill>
        <p:spPr>
          <a:xfrm>
            <a:off x="5370650" y="1152475"/>
            <a:ext cx="3017450" cy="3509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311700" y="219350"/>
            <a:ext cx="8520600" cy="6363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56"/>
          <p:cNvSpPr txBox="1"/>
          <p:nvPr>
            <p:ph idx="1" type="body"/>
          </p:nvPr>
        </p:nvSpPr>
        <p:spPr>
          <a:xfrm>
            <a:off x="4155075" y="1152475"/>
            <a:ext cx="4677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According to U.S. Census </a:t>
            </a:r>
            <a:r>
              <a:rPr lang="en" sz="2000">
                <a:solidFill>
                  <a:srgbClr val="000000"/>
                </a:solidFill>
              </a:rPr>
              <a:t>Bureau</a:t>
            </a:r>
            <a:r>
              <a:rPr lang="en" sz="2000">
                <a:solidFill>
                  <a:srgbClr val="000000"/>
                </a:solidFill>
              </a:rPr>
              <a:t> data, average one-way commute time in U.S is 26.1 minutes.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Commute times continue to rise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People spending more time in their cars means more data consumption and increased purchasing decisions while on the road.</a:t>
            </a:r>
            <a:endParaRPr sz="2000">
              <a:solidFill>
                <a:srgbClr val="000000"/>
              </a:solidFill>
            </a:endParaRPr>
          </a:p>
        </p:txBody>
      </p:sp>
      <p:pic>
        <p:nvPicPr>
          <p:cNvPr id="366" name="Google Shape;366;p56"/>
          <p:cNvPicPr preferRelativeResize="0"/>
          <p:nvPr/>
        </p:nvPicPr>
        <p:blipFill>
          <a:blip r:embed="rId3">
            <a:alphaModFix/>
          </a:blip>
          <a:stretch>
            <a:fillRect/>
          </a:stretch>
        </p:blipFill>
        <p:spPr>
          <a:xfrm>
            <a:off x="631075" y="1152475"/>
            <a:ext cx="3176199" cy="3606625"/>
          </a:xfrm>
          <a:prstGeom prst="rect">
            <a:avLst/>
          </a:prstGeom>
          <a:noFill/>
          <a:ln>
            <a:noFill/>
          </a:ln>
        </p:spPr>
      </p:pic>
      <p:sp>
        <p:nvSpPr>
          <p:cNvPr id="367" name="Google Shape;367;p56"/>
          <p:cNvSpPr txBox="1"/>
          <p:nvPr>
            <p:ph type="title"/>
          </p:nvPr>
        </p:nvSpPr>
        <p:spPr>
          <a:xfrm>
            <a:off x="311700" y="247550"/>
            <a:ext cx="8520600" cy="617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In-Vehicle Infotainment (IVI)</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247550"/>
            <a:ext cx="8520600" cy="6174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In-Vehicle Infotainment (IVI)</a:t>
            </a:r>
            <a:endParaRPr/>
          </a:p>
        </p:txBody>
      </p:sp>
      <p:sp>
        <p:nvSpPr>
          <p:cNvPr id="373" name="Google Shape;373;p57"/>
          <p:cNvSpPr txBox="1"/>
          <p:nvPr>
            <p:ph idx="1" type="body"/>
          </p:nvPr>
        </p:nvSpPr>
        <p:spPr>
          <a:xfrm>
            <a:off x="311700" y="1152475"/>
            <a:ext cx="3843300" cy="350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With the evolution of smartphone technology, </a:t>
            </a:r>
            <a:r>
              <a:rPr lang="en">
                <a:solidFill>
                  <a:srgbClr val="000000"/>
                </a:solidFill>
              </a:rPr>
              <a:t>consumers expect connected vehicles</a:t>
            </a:r>
            <a:endParaRPr>
              <a:solidFill>
                <a:srgbClr val="000000"/>
              </a:solidFill>
            </a:endParaRPr>
          </a:p>
        </p:txBody>
      </p:sp>
      <p:pic>
        <p:nvPicPr>
          <p:cNvPr id="374" name="Google Shape;374;p57"/>
          <p:cNvPicPr preferRelativeResize="0"/>
          <p:nvPr/>
        </p:nvPicPr>
        <p:blipFill>
          <a:blip r:embed="rId3">
            <a:alphaModFix/>
          </a:blip>
          <a:stretch>
            <a:fillRect/>
          </a:stretch>
        </p:blipFill>
        <p:spPr>
          <a:xfrm>
            <a:off x="4398800" y="1429488"/>
            <a:ext cx="4433501" cy="29556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8"/>
          <p:cNvSpPr txBox="1"/>
          <p:nvPr>
            <p:ph idx="1" type="body"/>
          </p:nvPr>
        </p:nvSpPr>
        <p:spPr>
          <a:xfrm>
            <a:off x="311700" y="1152475"/>
            <a:ext cx="3366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Redesigned driver cockpits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As vehicles automation evolves, so does our experience in the driver’s seat</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Driver cockpits of the future may look very different than what we have now</a:t>
            </a:r>
            <a:endParaRPr>
              <a:solidFill>
                <a:srgbClr val="000000"/>
              </a:solidFill>
            </a:endParaRPr>
          </a:p>
        </p:txBody>
      </p:sp>
      <p:sp>
        <p:nvSpPr>
          <p:cNvPr id="380" name="Google Shape;380;p58"/>
          <p:cNvSpPr txBox="1"/>
          <p:nvPr>
            <p:ph type="title"/>
          </p:nvPr>
        </p:nvSpPr>
        <p:spPr>
          <a:xfrm>
            <a:off x="255275" y="137825"/>
            <a:ext cx="8520600" cy="6576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Future Technology</a:t>
            </a:r>
            <a:endParaRPr/>
          </a:p>
        </p:txBody>
      </p:sp>
      <p:pic>
        <p:nvPicPr>
          <p:cNvPr id="381" name="Google Shape;381;p58"/>
          <p:cNvPicPr preferRelativeResize="0"/>
          <p:nvPr/>
        </p:nvPicPr>
        <p:blipFill>
          <a:blip r:embed="rId3">
            <a:alphaModFix/>
          </a:blip>
          <a:stretch>
            <a:fillRect/>
          </a:stretch>
        </p:blipFill>
        <p:spPr>
          <a:xfrm>
            <a:off x="3853250" y="1152475"/>
            <a:ext cx="4803976" cy="3602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238150"/>
            <a:ext cx="8520600" cy="6738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Future Technology</a:t>
            </a:r>
            <a:endParaRPr/>
          </a:p>
        </p:txBody>
      </p:sp>
      <p:sp>
        <p:nvSpPr>
          <p:cNvPr id="387" name="Google Shape;387;p59"/>
          <p:cNvSpPr txBox="1"/>
          <p:nvPr>
            <p:ph idx="1" type="body"/>
          </p:nvPr>
        </p:nvSpPr>
        <p:spPr>
          <a:xfrm>
            <a:off x="5078800" y="1197325"/>
            <a:ext cx="3829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Driver-monitoring technology</a:t>
            </a:r>
            <a:r>
              <a:rPr lang="en">
                <a:solidFill>
                  <a:srgbClr val="000000"/>
                </a:solidFill>
              </a:rPr>
              <a:t> is already being implemented in the trucking industry</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A.I. technology monitors the emotions and alertness of the driver; can recognize when a driver is angry, drowsy, or distracted.</a:t>
            </a:r>
            <a:endParaRPr sz="1800">
              <a:solidFill>
                <a:srgbClr val="000000"/>
              </a:solidFill>
            </a:endParaRPr>
          </a:p>
        </p:txBody>
      </p:sp>
      <p:pic>
        <p:nvPicPr>
          <p:cNvPr id="388" name="Google Shape;388;p59"/>
          <p:cNvPicPr preferRelativeResize="0"/>
          <p:nvPr/>
        </p:nvPicPr>
        <p:blipFill>
          <a:blip r:embed="rId3">
            <a:alphaModFix/>
          </a:blip>
          <a:stretch>
            <a:fillRect/>
          </a:stretch>
        </p:blipFill>
        <p:spPr>
          <a:xfrm>
            <a:off x="311689" y="1398662"/>
            <a:ext cx="4690911" cy="3133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0"/>
          <p:cNvSpPr txBox="1"/>
          <p:nvPr>
            <p:ph idx="1" type="body"/>
          </p:nvPr>
        </p:nvSpPr>
        <p:spPr>
          <a:xfrm>
            <a:off x="311700" y="1152475"/>
            <a:ext cx="285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Augmented Reality</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As material science improves, so will AR technology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Current tech startups are already utilizing smartphones for AR-enhanced navigation applications.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394" name="Google Shape;394;p60"/>
          <p:cNvSpPr txBox="1"/>
          <p:nvPr>
            <p:ph type="title"/>
          </p:nvPr>
        </p:nvSpPr>
        <p:spPr>
          <a:xfrm>
            <a:off x="311700" y="181725"/>
            <a:ext cx="8520600" cy="6177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Future Technology</a:t>
            </a:r>
            <a:endParaRPr/>
          </a:p>
        </p:txBody>
      </p:sp>
      <p:pic>
        <p:nvPicPr>
          <p:cNvPr id="395" name="Google Shape;395;p60"/>
          <p:cNvPicPr preferRelativeResize="0"/>
          <p:nvPr/>
        </p:nvPicPr>
        <p:blipFill>
          <a:blip r:embed="rId3">
            <a:alphaModFix/>
          </a:blip>
          <a:stretch>
            <a:fillRect/>
          </a:stretch>
        </p:blipFill>
        <p:spPr>
          <a:xfrm>
            <a:off x="3292275" y="1302550"/>
            <a:ext cx="5540026" cy="311625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1"/>
          <p:cNvSpPr txBox="1"/>
          <p:nvPr>
            <p:ph type="title"/>
          </p:nvPr>
        </p:nvSpPr>
        <p:spPr>
          <a:xfrm>
            <a:off x="311700" y="191150"/>
            <a:ext cx="8520600" cy="636300"/>
          </a:xfrm>
          <a:prstGeom prst="rect">
            <a:avLst/>
          </a:prstGeom>
          <a:solidFill>
            <a:srgbClr val="F4CC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Future Technology</a:t>
            </a:r>
            <a:endParaRPr/>
          </a:p>
        </p:txBody>
      </p:sp>
      <p:sp>
        <p:nvSpPr>
          <p:cNvPr id="401" name="Google Shape;401;p61"/>
          <p:cNvSpPr txBox="1"/>
          <p:nvPr>
            <p:ph idx="1" type="body"/>
          </p:nvPr>
        </p:nvSpPr>
        <p:spPr>
          <a:xfrm>
            <a:off x="311700" y="1152475"/>
            <a:ext cx="338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Virtual Reality</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Holoride, an </a:t>
            </a:r>
            <a:r>
              <a:rPr lang="en">
                <a:solidFill>
                  <a:srgbClr val="000000"/>
                </a:solidFill>
              </a:rPr>
              <a:t>Audi spinoff company, revealed their in-vehicle VR technology at CES 2019</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 partnership with Disney, the company is working to create VR experiences that will </a:t>
            </a:r>
            <a:r>
              <a:rPr lang="en">
                <a:solidFill>
                  <a:srgbClr val="000000"/>
                </a:solidFill>
              </a:rPr>
              <a:t>synchronize</a:t>
            </a:r>
            <a:r>
              <a:rPr lang="en">
                <a:solidFill>
                  <a:srgbClr val="000000"/>
                </a:solidFill>
              </a:rPr>
              <a:t> will your daily commute.</a:t>
            </a:r>
            <a:endParaRPr>
              <a:solidFill>
                <a:srgbClr val="000000"/>
              </a:solidFill>
            </a:endParaRPr>
          </a:p>
        </p:txBody>
      </p:sp>
      <p:pic>
        <p:nvPicPr>
          <p:cNvPr id="402" name="Google Shape;402;p61"/>
          <p:cNvPicPr preferRelativeResize="0"/>
          <p:nvPr/>
        </p:nvPicPr>
        <p:blipFill>
          <a:blip r:embed="rId3">
            <a:alphaModFix/>
          </a:blip>
          <a:stretch>
            <a:fillRect/>
          </a:stretch>
        </p:blipFill>
        <p:spPr>
          <a:xfrm>
            <a:off x="3794025" y="1321200"/>
            <a:ext cx="5038275" cy="3078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311700" y="1107700"/>
            <a:ext cx="4423200" cy="37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rgbClr val="FFFFFF"/>
                </a:highlight>
              </a:rPr>
              <a:t>Automatic dependent surveillance—broadcast </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Surveillance technology in which an </a:t>
            </a:r>
            <a:r>
              <a:rPr lang="en">
                <a:solidFill>
                  <a:srgbClr val="000000"/>
                </a:solidFill>
                <a:highlight>
                  <a:srgbClr val="FFFFFF"/>
                </a:highlight>
                <a:uFill>
                  <a:noFill/>
                </a:uFill>
                <a:hlinkClick r:id="rId3"/>
              </a:rPr>
              <a:t>aircraft</a:t>
            </a:r>
            <a:r>
              <a:rPr lang="en">
                <a:solidFill>
                  <a:srgbClr val="000000"/>
                </a:solidFill>
                <a:highlight>
                  <a:srgbClr val="FFFFFF"/>
                </a:highlight>
              </a:rPr>
              <a:t> determines its position via </a:t>
            </a:r>
            <a:r>
              <a:rPr lang="en">
                <a:solidFill>
                  <a:srgbClr val="000000"/>
                </a:solidFill>
                <a:highlight>
                  <a:srgbClr val="FFFFFF"/>
                </a:highlight>
                <a:uFill>
                  <a:noFill/>
                </a:uFill>
                <a:hlinkClick r:id="rId4"/>
              </a:rPr>
              <a:t>satellite navigation</a:t>
            </a:r>
            <a:r>
              <a:rPr lang="en">
                <a:solidFill>
                  <a:srgbClr val="000000"/>
                </a:solidFill>
                <a:highlight>
                  <a:srgbClr val="FFFFFF"/>
                </a:highlight>
              </a:rPr>
              <a:t> and periodically broadcasts it</a:t>
            </a:r>
            <a:endParaRPr sz="105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050">
                <a:solidFill>
                  <a:srgbClr val="000000"/>
                </a:solidFill>
                <a:highlight>
                  <a:srgbClr val="FFFFFF"/>
                </a:highlight>
              </a:rPr>
              <a:t> </a:t>
            </a:r>
            <a:r>
              <a:rPr lang="en">
                <a:solidFill>
                  <a:srgbClr val="000000"/>
                </a:solidFill>
                <a:highlight>
                  <a:srgbClr val="FFFFFF"/>
                </a:highlight>
              </a:rPr>
              <a:t>Information can be received by </a:t>
            </a:r>
            <a:r>
              <a:rPr lang="en">
                <a:solidFill>
                  <a:srgbClr val="000000"/>
                </a:solidFill>
                <a:highlight>
                  <a:srgbClr val="FFFFFF"/>
                </a:highlight>
                <a:uFill>
                  <a:noFill/>
                </a:uFill>
                <a:hlinkClick r:id="rId5"/>
              </a:rPr>
              <a:t>air traffic control</a:t>
            </a:r>
            <a:r>
              <a:rPr lang="en">
                <a:solidFill>
                  <a:srgbClr val="000000"/>
                </a:solidFill>
                <a:highlight>
                  <a:srgbClr val="FFFFFF"/>
                </a:highlight>
              </a:rPr>
              <a:t> ground stations</a:t>
            </a:r>
            <a:r>
              <a:rPr lang="en" sz="1050">
                <a:solidFill>
                  <a:srgbClr val="000000"/>
                </a:solidFill>
                <a:highlight>
                  <a:srgbClr val="FFFFFF"/>
                </a:highlight>
              </a:rPr>
              <a:t> </a:t>
            </a:r>
            <a:endParaRPr sz="105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Also received by other aircraft to provide </a:t>
            </a:r>
            <a:r>
              <a:rPr lang="en">
                <a:solidFill>
                  <a:srgbClr val="000000"/>
                </a:solidFill>
                <a:highlight>
                  <a:srgbClr val="FFFFFF"/>
                </a:highlight>
                <a:uFill>
                  <a:noFill/>
                </a:uFill>
                <a:hlinkClick r:id="rId6"/>
              </a:rPr>
              <a:t>situational awareness</a:t>
            </a:r>
            <a:r>
              <a:rPr lang="en">
                <a:solidFill>
                  <a:srgbClr val="000000"/>
                </a:solidFill>
                <a:highlight>
                  <a:srgbClr val="FFFFFF"/>
                </a:highlight>
              </a:rPr>
              <a:t> and allow </a:t>
            </a:r>
            <a:r>
              <a:rPr lang="en">
                <a:solidFill>
                  <a:srgbClr val="000000"/>
                </a:solidFill>
                <a:highlight>
                  <a:srgbClr val="FFFFFF"/>
                </a:highlight>
                <a:uFill>
                  <a:noFill/>
                </a:uFill>
                <a:hlinkClick r:id="rId7"/>
              </a:rPr>
              <a:t>self-separation</a:t>
            </a:r>
            <a:r>
              <a:rPr lang="en">
                <a:solidFill>
                  <a:srgbClr val="000000"/>
                </a:solidFill>
                <a:highlight>
                  <a:srgbClr val="FFFFFF"/>
                </a:highlight>
              </a:rPr>
              <a:t>.</a:t>
            </a:r>
            <a:endParaRPr>
              <a:solidFill>
                <a:srgbClr val="000000"/>
              </a:solidFill>
              <a:highlight>
                <a:srgbClr val="FFFFFF"/>
              </a:highlight>
            </a:endParaRPr>
          </a:p>
        </p:txBody>
      </p:sp>
      <p:sp>
        <p:nvSpPr>
          <p:cNvPr id="84" name="Google Shape;84;p17"/>
          <p:cNvSpPr txBox="1"/>
          <p:nvPr>
            <p:ph type="title"/>
          </p:nvPr>
        </p:nvSpPr>
        <p:spPr>
          <a:xfrm>
            <a:off x="311700" y="184925"/>
            <a:ext cx="8520600" cy="6819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Not just for cars</a:t>
            </a:r>
            <a:r>
              <a:rPr lang="en"/>
              <a:t>: ADS-B</a:t>
            </a:r>
            <a:endParaRPr/>
          </a:p>
        </p:txBody>
      </p:sp>
      <p:pic>
        <p:nvPicPr>
          <p:cNvPr id="85" name="Google Shape;85;p17"/>
          <p:cNvPicPr preferRelativeResize="0"/>
          <p:nvPr/>
        </p:nvPicPr>
        <p:blipFill>
          <a:blip r:embed="rId8">
            <a:alphaModFix/>
          </a:blip>
          <a:stretch>
            <a:fillRect/>
          </a:stretch>
        </p:blipFill>
        <p:spPr>
          <a:xfrm>
            <a:off x="4788075" y="1152473"/>
            <a:ext cx="4044225" cy="36817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2"/>
          <p:cNvSpPr txBox="1"/>
          <p:nvPr>
            <p:ph type="title"/>
          </p:nvPr>
        </p:nvSpPr>
        <p:spPr>
          <a:xfrm>
            <a:off x="311700" y="445025"/>
            <a:ext cx="8520600" cy="572700"/>
          </a:xfrm>
          <a:prstGeom prst="rect">
            <a:avLst/>
          </a:prstGeom>
          <a:solidFill>
            <a:srgbClr val="CCCCCC"/>
          </a:solidFill>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08" name="Google Shape;408;p62"/>
          <p:cNvSpPr txBox="1"/>
          <p:nvPr>
            <p:ph idx="1" type="body"/>
          </p:nvPr>
        </p:nvSpPr>
        <p:spPr>
          <a:xfrm>
            <a:off x="311700" y="1152475"/>
            <a:ext cx="373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rPr>
              <a:t>5 Types of Vehicle Communication (V2X):</a:t>
            </a:r>
            <a:endParaRPr b="1" sz="1900">
              <a:solidFill>
                <a:schemeClr val="dk1"/>
              </a:solidFill>
            </a:endParaRPr>
          </a:p>
          <a:p>
            <a:pPr indent="-349250" lvl="0" marL="457200" rtl="0" algn="l">
              <a:spcBef>
                <a:spcPts val="1600"/>
              </a:spcBef>
              <a:spcAft>
                <a:spcPts val="0"/>
              </a:spcAft>
              <a:buClr>
                <a:schemeClr val="dk1"/>
              </a:buClr>
              <a:buSzPts val="1900"/>
              <a:buAutoNum type="arabicPeriod"/>
            </a:pPr>
            <a:r>
              <a:rPr lang="en" sz="1900">
                <a:solidFill>
                  <a:schemeClr val="dk1"/>
                </a:solidFill>
              </a:rPr>
              <a:t>Vehicle to Network</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Vehicle to Infrastructure</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Vehicle to Vehicle</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Vehicle to Pedestrian</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Vehicle to User</a:t>
            </a:r>
            <a:endParaRPr b="1" sz="1900">
              <a:solidFill>
                <a:srgbClr val="000000"/>
              </a:solidFill>
            </a:endParaRPr>
          </a:p>
        </p:txBody>
      </p:sp>
      <p:pic>
        <p:nvPicPr>
          <p:cNvPr id="409" name="Google Shape;409;p62"/>
          <p:cNvPicPr preferRelativeResize="0"/>
          <p:nvPr/>
        </p:nvPicPr>
        <p:blipFill>
          <a:blip r:embed="rId3">
            <a:alphaModFix/>
          </a:blip>
          <a:stretch>
            <a:fillRect/>
          </a:stretch>
        </p:blipFill>
        <p:spPr>
          <a:xfrm>
            <a:off x="3845800" y="1152475"/>
            <a:ext cx="4742775" cy="3570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3"/>
          <p:cNvSpPr txBox="1"/>
          <p:nvPr>
            <p:ph type="title"/>
          </p:nvPr>
        </p:nvSpPr>
        <p:spPr>
          <a:xfrm>
            <a:off x="311700" y="445025"/>
            <a:ext cx="8520600" cy="572700"/>
          </a:xfrm>
          <a:prstGeom prst="rect">
            <a:avLst/>
          </a:prstGeom>
          <a:solidFill>
            <a:srgbClr val="CCCCCC"/>
          </a:solidFill>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15" name="Google Shape;415;p63"/>
          <p:cNvSpPr txBox="1"/>
          <p:nvPr>
            <p:ph idx="1" type="body"/>
          </p:nvPr>
        </p:nvSpPr>
        <p:spPr>
          <a:xfrm>
            <a:off x="4350425" y="1225700"/>
            <a:ext cx="448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rgbClr val="FFFFFF"/>
                </a:highlight>
              </a:rPr>
              <a:t>V2X 			Autonomous Vehicles</a:t>
            </a:r>
            <a:endParaRPr b="1">
              <a:solidFill>
                <a:schemeClr val="dk1"/>
              </a:solidFill>
              <a:highlight>
                <a:srgbClr val="FFFFFF"/>
              </a:highlight>
            </a:endParaRPr>
          </a:p>
          <a:p>
            <a:pPr indent="-342900" lvl="0" marL="457200" rtl="0" algn="l">
              <a:spcBef>
                <a:spcPts val="1600"/>
              </a:spcBef>
              <a:spcAft>
                <a:spcPts val="0"/>
              </a:spcAft>
              <a:buClr>
                <a:srgbClr val="000000"/>
              </a:buClr>
              <a:buSzPts val="1800"/>
              <a:buChar char="●"/>
            </a:pPr>
            <a:r>
              <a:rPr lang="en">
                <a:solidFill>
                  <a:schemeClr val="dk1"/>
                </a:solidFill>
                <a:highlight>
                  <a:srgbClr val="FFFFFF"/>
                </a:highlight>
              </a:rPr>
              <a:t>As V2X technology improves, it </a:t>
            </a:r>
            <a:r>
              <a:rPr lang="en">
                <a:solidFill>
                  <a:schemeClr val="dk1"/>
                </a:solidFill>
                <a:highlight>
                  <a:srgbClr val="FFFFFF"/>
                </a:highlight>
              </a:rPr>
              <a:t>continues</a:t>
            </a:r>
            <a:r>
              <a:rPr lang="en">
                <a:solidFill>
                  <a:schemeClr val="dk1"/>
                </a:solidFill>
                <a:highlight>
                  <a:srgbClr val="FFFFFF"/>
                </a:highlight>
              </a:rPr>
              <a:t> to pave the way for fully autonomous driving.</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Society of Automotive Engineers: </a:t>
            </a:r>
            <a:r>
              <a:rPr lang="en">
                <a:solidFill>
                  <a:schemeClr val="dk1"/>
                </a:solidFill>
              </a:rPr>
              <a:t>Vehicles classified on a scale of 1-5, in ascending order by level of autonomy.</a:t>
            </a:r>
            <a:endParaRPr>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a:solidFill>
                  <a:schemeClr val="dk1"/>
                </a:solidFill>
                <a:highlight>
                  <a:srgbClr val="FFFFFF"/>
                </a:highlight>
              </a:rPr>
              <a:t>Current vehicle technology is at the Level 2 sophistication rating.</a:t>
            </a:r>
            <a:endParaRPr>
              <a:solidFill>
                <a:schemeClr val="dk1"/>
              </a:solidFill>
              <a:highlight>
                <a:srgbClr val="FFFFFF"/>
              </a:highlight>
            </a:endParaRPr>
          </a:p>
        </p:txBody>
      </p:sp>
      <p:pic>
        <p:nvPicPr>
          <p:cNvPr id="416" name="Google Shape;416;p63"/>
          <p:cNvPicPr preferRelativeResize="0"/>
          <p:nvPr/>
        </p:nvPicPr>
        <p:blipFill>
          <a:blip r:embed="rId3">
            <a:alphaModFix/>
          </a:blip>
          <a:stretch>
            <a:fillRect/>
          </a:stretch>
        </p:blipFill>
        <p:spPr>
          <a:xfrm>
            <a:off x="311700" y="1504799"/>
            <a:ext cx="4038726" cy="2705175"/>
          </a:xfrm>
          <a:prstGeom prst="rect">
            <a:avLst/>
          </a:prstGeom>
          <a:noFill/>
          <a:ln>
            <a:noFill/>
          </a:ln>
        </p:spPr>
      </p:pic>
      <p:sp>
        <p:nvSpPr>
          <p:cNvPr id="417" name="Google Shape;417;p63"/>
          <p:cNvSpPr/>
          <p:nvPr/>
        </p:nvSpPr>
        <p:spPr>
          <a:xfrm>
            <a:off x="5067275" y="1372825"/>
            <a:ext cx="1122600" cy="208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311700" y="445025"/>
            <a:ext cx="8520600" cy="572700"/>
          </a:xfrm>
          <a:prstGeom prst="rect">
            <a:avLst/>
          </a:prstGeom>
          <a:solidFill>
            <a:srgbClr val="CCCCCC"/>
          </a:solidFill>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23" name="Google Shape;423;p64"/>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Benefits </a:t>
            </a:r>
            <a:r>
              <a:rPr lang="en">
                <a:solidFill>
                  <a:srgbClr val="000000"/>
                </a:solidFill>
              </a:rPr>
              <a:t>of V2X technology:</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Safety</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Mobility</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Environment</a:t>
            </a:r>
            <a:endParaRPr sz="1800">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Growth:</a:t>
            </a:r>
            <a:r>
              <a:rPr lang="en">
                <a:solidFill>
                  <a:srgbClr val="000000"/>
                </a:solidFill>
              </a:rPr>
              <a:t> estimate by 2024 over 11.2 million cars will have the technology integrated in.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By 2022 V2X will have a global market of over $1.2 billion</a:t>
            </a:r>
            <a:endParaRPr>
              <a:solidFill>
                <a:srgbClr val="000000"/>
              </a:solidFill>
            </a:endParaRPr>
          </a:p>
        </p:txBody>
      </p:sp>
      <p:pic>
        <p:nvPicPr>
          <p:cNvPr id="424" name="Google Shape;424;p64"/>
          <p:cNvPicPr preferRelativeResize="0"/>
          <p:nvPr/>
        </p:nvPicPr>
        <p:blipFill>
          <a:blip r:embed="rId3">
            <a:alphaModFix/>
          </a:blip>
          <a:stretch>
            <a:fillRect/>
          </a:stretch>
        </p:blipFill>
        <p:spPr>
          <a:xfrm>
            <a:off x="4032675" y="1426375"/>
            <a:ext cx="4666051" cy="2911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5"/>
          <p:cNvSpPr txBox="1"/>
          <p:nvPr>
            <p:ph type="title"/>
          </p:nvPr>
        </p:nvSpPr>
        <p:spPr>
          <a:xfrm>
            <a:off x="311700" y="445025"/>
            <a:ext cx="8520600" cy="572700"/>
          </a:xfrm>
          <a:prstGeom prst="rect">
            <a:avLst/>
          </a:prstGeom>
          <a:solidFill>
            <a:srgbClr val="CCCCCC"/>
          </a:solidFill>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430" name="Google Shape;430;p65"/>
          <p:cNvPicPr preferRelativeResize="0"/>
          <p:nvPr/>
        </p:nvPicPr>
        <p:blipFill>
          <a:blip r:embed="rId3">
            <a:alphaModFix/>
          </a:blip>
          <a:stretch>
            <a:fillRect/>
          </a:stretch>
        </p:blipFill>
        <p:spPr>
          <a:xfrm>
            <a:off x="2661512" y="1115200"/>
            <a:ext cx="3820974"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body"/>
          </p:nvPr>
        </p:nvSpPr>
        <p:spPr>
          <a:xfrm>
            <a:off x="311700" y="1233375"/>
            <a:ext cx="4041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V2N systems connect vehicles to the the cloud so drivers can take advantage of in-vehicle services</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Hotspot for internet connectivity</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Traffic Updates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Road Closures</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Congestion</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Media Streaming</a:t>
            </a:r>
            <a:endParaRPr sz="14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V2N communication provides non-critical but useful information</a:t>
            </a:r>
            <a:endParaRPr sz="1050">
              <a:solidFill>
                <a:srgbClr val="696969"/>
              </a:solidFill>
              <a:highlight>
                <a:srgbClr val="F6F6F6"/>
              </a:highlight>
              <a:latin typeface="Verdana"/>
              <a:ea typeface="Verdana"/>
              <a:cs typeface="Verdana"/>
              <a:sym typeface="Verdana"/>
            </a:endParaRPr>
          </a:p>
        </p:txBody>
      </p:sp>
      <p:pic>
        <p:nvPicPr>
          <p:cNvPr id="91" name="Google Shape;91;p18"/>
          <p:cNvPicPr preferRelativeResize="0"/>
          <p:nvPr/>
        </p:nvPicPr>
        <p:blipFill>
          <a:blip r:embed="rId3">
            <a:alphaModFix/>
          </a:blip>
          <a:stretch>
            <a:fillRect/>
          </a:stretch>
        </p:blipFill>
        <p:spPr>
          <a:xfrm>
            <a:off x="4432700" y="1429097"/>
            <a:ext cx="4526751" cy="3024950"/>
          </a:xfrm>
          <a:prstGeom prst="rect">
            <a:avLst/>
          </a:prstGeom>
          <a:noFill/>
          <a:ln cap="flat" cmpd="sng" w="9525">
            <a:solidFill>
              <a:srgbClr val="000000"/>
            </a:solidFill>
            <a:prstDash val="solid"/>
            <a:round/>
            <a:headEnd len="sm" w="sm" type="none"/>
            <a:tailEnd len="sm" w="sm" type="none"/>
          </a:ln>
        </p:spPr>
      </p:pic>
      <p:sp>
        <p:nvSpPr>
          <p:cNvPr id="92" name="Google Shape;92;p18"/>
          <p:cNvSpPr txBox="1"/>
          <p:nvPr>
            <p:ph type="title"/>
          </p:nvPr>
        </p:nvSpPr>
        <p:spPr>
          <a:xfrm>
            <a:off x="311700" y="184925"/>
            <a:ext cx="8520600" cy="6819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Vehicle-to-Network Communication (V2N)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11700" y="1244950"/>
            <a:ext cx="4677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rgbClr val="FFFFFF"/>
                </a:highlight>
              </a:rPr>
              <a:t>V2N communication has been applied to Driver Assistance system </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Example: EU system “E-Call”</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Exploits internet communication for driver support </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Automated message to emergency services following a crash, with exact location of crash</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Maintenance updates</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Remote diagnostics</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Finnish </a:t>
            </a:r>
            <a:r>
              <a:rPr lang="en">
                <a:solidFill>
                  <a:srgbClr val="000000"/>
                </a:solidFill>
                <a:highlight>
                  <a:srgbClr val="FFFFFF"/>
                </a:highlight>
              </a:rPr>
              <a:t>study</a:t>
            </a:r>
            <a:r>
              <a:rPr lang="en">
                <a:solidFill>
                  <a:srgbClr val="000000"/>
                </a:solidFill>
                <a:highlight>
                  <a:srgbClr val="FFFFFF"/>
                </a:highlight>
              </a:rPr>
              <a:t> estimated the “E-Call” system would reduce between 4-8% of road  deaths</a:t>
            </a:r>
            <a:endParaRPr>
              <a:solidFill>
                <a:srgbClr val="000000"/>
              </a:solidFill>
              <a:highlight>
                <a:srgbClr val="FFFFFF"/>
              </a:highlight>
            </a:endParaRPr>
          </a:p>
          <a:p>
            <a:pPr indent="0" lvl="0" marL="0" rtl="0" algn="l">
              <a:spcBef>
                <a:spcPts val="1600"/>
              </a:spcBef>
              <a:spcAft>
                <a:spcPts val="0"/>
              </a:spcAft>
              <a:buNone/>
            </a:pPr>
            <a:r>
              <a:t/>
            </a:r>
            <a:endParaRPr sz="900">
              <a:solidFill>
                <a:srgbClr val="333333"/>
              </a:solidFill>
              <a:highlight>
                <a:srgbClr val="FFFFFF"/>
              </a:highlight>
              <a:latin typeface="Verdana"/>
              <a:ea typeface="Verdana"/>
              <a:cs typeface="Verdana"/>
              <a:sym typeface="Verdana"/>
            </a:endParaRPr>
          </a:p>
          <a:p>
            <a:pPr indent="0" lvl="0" marL="0" rtl="0" algn="l">
              <a:spcBef>
                <a:spcPts val="1600"/>
              </a:spcBef>
              <a:spcAft>
                <a:spcPts val="0"/>
              </a:spcAft>
              <a:buNone/>
            </a:pPr>
            <a:r>
              <a:t/>
            </a:r>
            <a:endParaRPr sz="900">
              <a:solidFill>
                <a:srgbClr val="333333"/>
              </a:solidFill>
              <a:highlight>
                <a:srgbClr val="FFFFFF"/>
              </a:highlight>
              <a:latin typeface="Verdana"/>
              <a:ea typeface="Verdana"/>
              <a:cs typeface="Verdana"/>
              <a:sym typeface="Verdana"/>
            </a:endParaRPr>
          </a:p>
          <a:p>
            <a:pPr indent="0" lvl="0" marL="0" rtl="0" algn="l">
              <a:spcBef>
                <a:spcPts val="1600"/>
              </a:spcBef>
              <a:spcAft>
                <a:spcPts val="1600"/>
              </a:spcAft>
              <a:buNone/>
            </a:pPr>
            <a:r>
              <a:t/>
            </a:r>
            <a:endParaRPr sz="900">
              <a:solidFill>
                <a:srgbClr val="333333"/>
              </a:solidFill>
              <a:highlight>
                <a:srgbClr val="FFFFFF"/>
              </a:highlight>
              <a:latin typeface="Verdana"/>
              <a:ea typeface="Verdana"/>
              <a:cs typeface="Verdana"/>
              <a:sym typeface="Verdana"/>
            </a:endParaRPr>
          </a:p>
        </p:txBody>
      </p:sp>
      <p:sp>
        <p:nvSpPr>
          <p:cNvPr id="98" name="Google Shape;98;p19"/>
          <p:cNvSpPr txBox="1"/>
          <p:nvPr>
            <p:ph type="title"/>
          </p:nvPr>
        </p:nvSpPr>
        <p:spPr>
          <a:xfrm>
            <a:off x="311700" y="184925"/>
            <a:ext cx="8520600" cy="6819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V2N Driver </a:t>
            </a:r>
            <a:r>
              <a:rPr lang="en"/>
              <a:t>Assistance</a:t>
            </a:r>
            <a:r>
              <a:rPr lang="en"/>
              <a:t> systems</a:t>
            </a:r>
            <a:endParaRPr/>
          </a:p>
        </p:txBody>
      </p:sp>
      <p:pic>
        <p:nvPicPr>
          <p:cNvPr id="99" name="Google Shape;99;p19"/>
          <p:cNvPicPr preferRelativeResize="0"/>
          <p:nvPr/>
        </p:nvPicPr>
        <p:blipFill>
          <a:blip r:embed="rId3">
            <a:alphaModFix/>
          </a:blip>
          <a:stretch>
            <a:fillRect/>
          </a:stretch>
        </p:blipFill>
        <p:spPr>
          <a:xfrm>
            <a:off x="4989000" y="1674650"/>
            <a:ext cx="3835500" cy="255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235500" y="714425"/>
            <a:ext cx="5007900" cy="41292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accent2"/>
              </a:buClr>
              <a:buSzPts val="1800"/>
              <a:buFont typeface="Roboto"/>
              <a:buChar char="●"/>
            </a:pPr>
            <a:r>
              <a:rPr lang="en">
                <a:solidFill>
                  <a:schemeClr val="accent2"/>
                </a:solidFill>
                <a:latin typeface="Roboto"/>
                <a:ea typeface="Roboto"/>
                <a:cs typeface="Roboto"/>
                <a:sym typeface="Roboto"/>
              </a:rPr>
              <a:t>A V2N connection can provide a broad set of sensor data such as:</a:t>
            </a:r>
            <a:endParaRPr>
              <a:solidFill>
                <a:schemeClr val="accent2"/>
              </a:solidFill>
              <a:latin typeface="Roboto"/>
              <a:ea typeface="Roboto"/>
              <a:cs typeface="Roboto"/>
              <a:sym typeface="Roboto"/>
            </a:endParaRPr>
          </a:p>
          <a:p>
            <a:pPr indent="-317500" lvl="1" marL="914400" rtl="0" algn="l">
              <a:spcBef>
                <a:spcPts val="0"/>
              </a:spcBef>
              <a:spcAft>
                <a:spcPts val="0"/>
              </a:spcAft>
              <a:buClr>
                <a:schemeClr val="accent2"/>
              </a:buClr>
              <a:buSzPts val="1400"/>
              <a:buFont typeface="Roboto"/>
              <a:buChar char="○"/>
            </a:pPr>
            <a:r>
              <a:rPr lang="en">
                <a:solidFill>
                  <a:schemeClr val="accent2"/>
                </a:solidFill>
                <a:latin typeface="Roboto"/>
                <a:ea typeface="Roboto"/>
                <a:cs typeface="Roboto"/>
                <a:sym typeface="Roboto"/>
              </a:rPr>
              <a:t>GPS coordinates, speed limit, engine RPM,  engine </a:t>
            </a:r>
            <a:r>
              <a:rPr lang="en">
                <a:solidFill>
                  <a:schemeClr val="accent2"/>
                </a:solidFill>
                <a:latin typeface="Roboto"/>
                <a:ea typeface="Roboto"/>
                <a:cs typeface="Roboto"/>
                <a:sym typeface="Roboto"/>
              </a:rPr>
              <a:t>temperature</a:t>
            </a:r>
            <a:r>
              <a:rPr lang="en">
                <a:solidFill>
                  <a:schemeClr val="accent2"/>
                </a:solidFill>
                <a:latin typeface="Roboto"/>
                <a:ea typeface="Roboto"/>
                <a:cs typeface="Roboto"/>
                <a:sym typeface="Roboto"/>
              </a:rPr>
              <a:t>, rain detection, humidity, camera information ect.</a:t>
            </a:r>
            <a:endParaRPr>
              <a:solidFill>
                <a:schemeClr val="accent2"/>
              </a:solidFill>
              <a:latin typeface="Roboto"/>
              <a:ea typeface="Roboto"/>
              <a:cs typeface="Roboto"/>
              <a:sym typeface="Roboto"/>
            </a:endParaRPr>
          </a:p>
          <a:p>
            <a:pPr indent="-342900" lvl="0" marL="457200" rtl="0" algn="l">
              <a:spcBef>
                <a:spcPts val="0"/>
              </a:spcBef>
              <a:spcAft>
                <a:spcPts val="0"/>
              </a:spcAft>
              <a:buClr>
                <a:schemeClr val="accent2"/>
              </a:buClr>
              <a:buSzPts val="1800"/>
              <a:buFont typeface="Roboto"/>
              <a:buChar char="●"/>
            </a:pPr>
            <a:r>
              <a:rPr lang="en">
                <a:solidFill>
                  <a:schemeClr val="accent2"/>
                </a:solidFill>
                <a:latin typeface="Roboto"/>
                <a:ea typeface="Roboto"/>
                <a:cs typeface="Roboto"/>
                <a:sym typeface="Roboto"/>
              </a:rPr>
              <a:t>Companies like Google would like to use this information in data Analysis for the purposes of:</a:t>
            </a:r>
            <a:endParaRPr>
              <a:solidFill>
                <a:schemeClr val="accent2"/>
              </a:solidFill>
              <a:latin typeface="Roboto"/>
              <a:ea typeface="Roboto"/>
              <a:cs typeface="Roboto"/>
              <a:sym typeface="Roboto"/>
            </a:endParaRPr>
          </a:p>
          <a:p>
            <a:pPr indent="-317500" lvl="1" marL="914400" rtl="0" algn="l">
              <a:spcBef>
                <a:spcPts val="0"/>
              </a:spcBef>
              <a:spcAft>
                <a:spcPts val="0"/>
              </a:spcAft>
              <a:buClr>
                <a:schemeClr val="accent2"/>
              </a:buClr>
              <a:buSzPts val="1400"/>
              <a:buChar char="○"/>
            </a:pPr>
            <a:r>
              <a:rPr lang="en">
                <a:solidFill>
                  <a:schemeClr val="accent2"/>
                </a:solidFill>
              </a:rPr>
              <a:t>Usage based Insurance - </a:t>
            </a:r>
            <a:r>
              <a:rPr lang="en" sz="1400">
                <a:solidFill>
                  <a:schemeClr val="accent2"/>
                </a:solidFill>
              </a:rPr>
              <a:t>safe drivers rewarded with lower insurance premiums</a:t>
            </a:r>
            <a:endParaRPr sz="1400">
              <a:solidFill>
                <a:schemeClr val="accent2"/>
              </a:solidFill>
            </a:endParaRPr>
          </a:p>
          <a:p>
            <a:pPr indent="-317500" lvl="1" marL="914400" rtl="0" algn="l">
              <a:spcBef>
                <a:spcPts val="0"/>
              </a:spcBef>
              <a:spcAft>
                <a:spcPts val="0"/>
              </a:spcAft>
              <a:buClr>
                <a:schemeClr val="accent2"/>
              </a:buClr>
              <a:buSzPts val="1400"/>
              <a:buChar char="○"/>
            </a:pPr>
            <a:r>
              <a:rPr lang="en">
                <a:solidFill>
                  <a:schemeClr val="accent2"/>
                </a:solidFill>
              </a:rPr>
              <a:t>Predictive maintenance - </a:t>
            </a:r>
            <a:r>
              <a:rPr lang="en" sz="1400">
                <a:solidFill>
                  <a:schemeClr val="accent2"/>
                </a:solidFill>
              </a:rPr>
              <a:t>the vehicle can alert the driver of recommended maintenance </a:t>
            </a:r>
            <a:endParaRPr sz="1400">
              <a:solidFill>
                <a:schemeClr val="accent2"/>
              </a:solidFill>
            </a:endParaRPr>
          </a:p>
          <a:p>
            <a:pPr indent="-317500" lvl="1" marL="914400" rtl="0" algn="l">
              <a:spcBef>
                <a:spcPts val="0"/>
              </a:spcBef>
              <a:spcAft>
                <a:spcPts val="0"/>
              </a:spcAft>
              <a:buClr>
                <a:schemeClr val="accent2"/>
              </a:buClr>
              <a:buSzPts val="1400"/>
              <a:buChar char="○"/>
            </a:pPr>
            <a:r>
              <a:rPr lang="en">
                <a:solidFill>
                  <a:schemeClr val="accent2"/>
                </a:solidFill>
              </a:rPr>
              <a:t>Freight tracking </a:t>
            </a:r>
            <a:endParaRPr sz="1400">
              <a:solidFill>
                <a:schemeClr val="accent2"/>
              </a:solidFill>
            </a:endParaRPr>
          </a:p>
          <a:p>
            <a:pPr indent="-317500" lvl="1" marL="914400" rtl="0" algn="l">
              <a:spcBef>
                <a:spcPts val="0"/>
              </a:spcBef>
              <a:spcAft>
                <a:spcPts val="0"/>
              </a:spcAft>
              <a:buClr>
                <a:schemeClr val="accent2"/>
              </a:buClr>
              <a:buSzPts val="1400"/>
              <a:buChar char="○"/>
            </a:pPr>
            <a:r>
              <a:rPr lang="en">
                <a:solidFill>
                  <a:schemeClr val="accent2"/>
                </a:solidFill>
              </a:rPr>
              <a:t>Customized in-vehicle experience - </a:t>
            </a:r>
            <a:r>
              <a:rPr lang="en" sz="1400">
                <a:solidFill>
                  <a:schemeClr val="accent2"/>
                </a:solidFill>
              </a:rPr>
              <a:t>Tailor the in-vehicle experience to specific driving behaviors</a:t>
            </a:r>
            <a:endParaRPr/>
          </a:p>
        </p:txBody>
      </p:sp>
      <p:sp>
        <p:nvSpPr>
          <p:cNvPr id="105" name="Google Shape;105;p20"/>
          <p:cNvSpPr txBox="1"/>
          <p:nvPr>
            <p:ph type="title"/>
          </p:nvPr>
        </p:nvSpPr>
        <p:spPr>
          <a:xfrm>
            <a:off x="311700" y="184925"/>
            <a:ext cx="8520600" cy="6819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V2N Data Analysis</a:t>
            </a:r>
            <a:endParaRPr/>
          </a:p>
        </p:txBody>
      </p:sp>
      <p:pic>
        <p:nvPicPr>
          <p:cNvPr id="106" name="Google Shape;106;p20"/>
          <p:cNvPicPr preferRelativeResize="0"/>
          <p:nvPr/>
        </p:nvPicPr>
        <p:blipFill>
          <a:blip r:embed="rId3">
            <a:alphaModFix/>
          </a:blip>
          <a:stretch>
            <a:fillRect/>
          </a:stretch>
        </p:blipFill>
        <p:spPr>
          <a:xfrm>
            <a:off x="5122125" y="1562475"/>
            <a:ext cx="4021875" cy="264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311700" y="1268075"/>
            <a:ext cx="4260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000000"/>
                </a:solidFill>
              </a:rPr>
              <a:t>To take greater advantage of V2N communication we need to collect more data, and large data collection comes with problems. The platform must be able to deal with:</a:t>
            </a:r>
            <a:endParaRPr>
              <a:solidFill>
                <a:srgbClr val="000000"/>
              </a:solidFill>
            </a:endParaRPr>
          </a:p>
          <a:p>
            <a:pPr indent="-342900" lvl="1" marL="914400" rtl="0" algn="l">
              <a:spcBef>
                <a:spcPts val="1600"/>
              </a:spcBef>
              <a:spcAft>
                <a:spcPts val="0"/>
              </a:spcAft>
              <a:buClr>
                <a:schemeClr val="accent2"/>
              </a:buClr>
              <a:buSzPts val="1800"/>
              <a:buFont typeface="Roboto"/>
              <a:buChar char="○"/>
            </a:pPr>
            <a:r>
              <a:rPr lang="en" sz="1800">
                <a:solidFill>
                  <a:schemeClr val="accent2"/>
                </a:solidFill>
                <a:latin typeface="Roboto"/>
                <a:ea typeface="Roboto"/>
                <a:cs typeface="Roboto"/>
                <a:sym typeface="Roboto"/>
              </a:rPr>
              <a:t>Device management </a:t>
            </a:r>
            <a:endParaRPr sz="1800">
              <a:solidFill>
                <a:schemeClr val="accent2"/>
              </a:solidFill>
              <a:latin typeface="Roboto"/>
              <a:ea typeface="Roboto"/>
              <a:cs typeface="Roboto"/>
              <a:sym typeface="Roboto"/>
            </a:endParaRPr>
          </a:p>
          <a:p>
            <a:pPr indent="-342900" lvl="1" marL="914400" rtl="0" algn="l">
              <a:spcBef>
                <a:spcPts val="0"/>
              </a:spcBef>
              <a:spcAft>
                <a:spcPts val="0"/>
              </a:spcAft>
              <a:buClr>
                <a:schemeClr val="accent2"/>
              </a:buClr>
              <a:buSzPts val="1800"/>
              <a:buFont typeface="Roboto"/>
              <a:buChar char="○"/>
            </a:pPr>
            <a:r>
              <a:rPr lang="en" sz="1800">
                <a:solidFill>
                  <a:schemeClr val="accent2"/>
                </a:solidFill>
                <a:latin typeface="Roboto"/>
                <a:ea typeface="Roboto"/>
                <a:cs typeface="Roboto"/>
                <a:sym typeface="Roboto"/>
              </a:rPr>
              <a:t>Data ingestion</a:t>
            </a:r>
            <a:endParaRPr sz="1800">
              <a:solidFill>
                <a:schemeClr val="accent2"/>
              </a:solidFill>
              <a:latin typeface="Roboto"/>
              <a:ea typeface="Roboto"/>
              <a:cs typeface="Roboto"/>
              <a:sym typeface="Roboto"/>
            </a:endParaRPr>
          </a:p>
          <a:p>
            <a:pPr indent="-342900" lvl="1" marL="914400" rtl="0" algn="l">
              <a:spcBef>
                <a:spcPts val="0"/>
              </a:spcBef>
              <a:spcAft>
                <a:spcPts val="0"/>
              </a:spcAft>
              <a:buClr>
                <a:schemeClr val="accent2"/>
              </a:buClr>
              <a:buSzPts val="1800"/>
              <a:buFont typeface="Roboto"/>
              <a:buChar char="○"/>
            </a:pPr>
            <a:r>
              <a:rPr lang="en" sz="1800">
                <a:solidFill>
                  <a:schemeClr val="accent2"/>
                </a:solidFill>
                <a:latin typeface="Roboto"/>
                <a:ea typeface="Roboto"/>
                <a:cs typeface="Roboto"/>
                <a:sym typeface="Roboto"/>
              </a:rPr>
              <a:t>Data Analysis</a:t>
            </a:r>
            <a:endParaRPr sz="1800">
              <a:solidFill>
                <a:schemeClr val="accent2"/>
              </a:solidFill>
              <a:latin typeface="Roboto"/>
              <a:ea typeface="Roboto"/>
              <a:cs typeface="Roboto"/>
              <a:sym typeface="Roboto"/>
            </a:endParaRPr>
          </a:p>
          <a:p>
            <a:pPr indent="-342900" lvl="1" marL="914400" rtl="0" algn="l">
              <a:spcBef>
                <a:spcPts val="0"/>
              </a:spcBef>
              <a:spcAft>
                <a:spcPts val="0"/>
              </a:spcAft>
              <a:buClr>
                <a:schemeClr val="accent2"/>
              </a:buClr>
              <a:buSzPts val="1800"/>
              <a:buFont typeface="Roboto"/>
              <a:buChar char="○"/>
            </a:pPr>
            <a:r>
              <a:rPr lang="en" sz="1800">
                <a:solidFill>
                  <a:schemeClr val="accent2"/>
                </a:solidFill>
                <a:latin typeface="Roboto"/>
                <a:ea typeface="Roboto"/>
                <a:cs typeface="Roboto"/>
                <a:sym typeface="Roboto"/>
              </a:rPr>
              <a:t>Predictive models</a:t>
            </a:r>
            <a:endParaRPr sz="1800">
              <a:solidFill>
                <a:schemeClr val="accent2"/>
              </a:solidFill>
              <a:latin typeface="Roboto"/>
              <a:ea typeface="Roboto"/>
              <a:cs typeface="Roboto"/>
              <a:sym typeface="Roboto"/>
            </a:endParaRPr>
          </a:p>
        </p:txBody>
      </p:sp>
      <p:sp>
        <p:nvSpPr>
          <p:cNvPr id="112" name="Google Shape;112;p21"/>
          <p:cNvSpPr txBox="1"/>
          <p:nvPr>
            <p:ph type="title"/>
          </p:nvPr>
        </p:nvSpPr>
        <p:spPr>
          <a:xfrm>
            <a:off x="311700" y="184925"/>
            <a:ext cx="8520600" cy="6819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V2N Challenges</a:t>
            </a:r>
            <a:endParaRPr/>
          </a:p>
        </p:txBody>
      </p:sp>
      <p:pic>
        <p:nvPicPr>
          <p:cNvPr id="113" name="Google Shape;113;p21"/>
          <p:cNvPicPr preferRelativeResize="0"/>
          <p:nvPr/>
        </p:nvPicPr>
        <p:blipFill>
          <a:blip r:embed="rId3">
            <a:alphaModFix/>
          </a:blip>
          <a:stretch>
            <a:fillRect/>
          </a:stretch>
        </p:blipFill>
        <p:spPr>
          <a:xfrm>
            <a:off x="4641350" y="1624213"/>
            <a:ext cx="4267201" cy="24035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